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0"/>
  </p:notesMasterIdLst>
  <p:sldIdLst>
    <p:sldId id="256" r:id="rId2"/>
    <p:sldId id="274" r:id="rId3"/>
    <p:sldId id="278" r:id="rId4"/>
    <p:sldId id="275" r:id="rId5"/>
    <p:sldId id="279" r:id="rId6"/>
    <p:sldId id="276" r:id="rId7"/>
    <p:sldId id="277" r:id="rId8"/>
    <p:sldId id="280" r:id="rId9"/>
    <p:sldId id="290" r:id="rId10"/>
    <p:sldId id="281" r:id="rId11"/>
    <p:sldId id="282" r:id="rId12"/>
    <p:sldId id="283" r:id="rId13"/>
    <p:sldId id="284" r:id="rId14"/>
    <p:sldId id="285" r:id="rId15"/>
    <p:sldId id="286" r:id="rId16"/>
    <p:sldId id="288" r:id="rId17"/>
    <p:sldId id="287" r:id="rId18"/>
    <p:sldId id="273" r:id="rId1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936"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000"/>
    <a:srgbClr val="B2EDE9"/>
    <a:srgbClr val="FFEE9E"/>
    <a:srgbClr val="467599"/>
    <a:srgbClr val="D64045"/>
    <a:srgbClr val="EBA0A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997" autoAdjust="0"/>
    <p:restoredTop sz="75552"/>
  </p:normalViewPr>
  <p:slideViewPr>
    <p:cSldViewPr snapToGrid="0" showGuides="1">
      <p:cViewPr>
        <p:scale>
          <a:sx n="94" d="100"/>
          <a:sy n="94" d="100"/>
        </p:scale>
        <p:origin x="2088" y="-488"/>
      </p:cViewPr>
      <p:guideLst>
        <p:guide orient="horz" pos="3936"/>
        <p:guide pos="2880"/>
      </p:guideLst>
    </p:cSldViewPr>
  </p:slideViewPr>
  <p:notesTextViewPr>
    <p:cViewPr>
      <p:scale>
        <a:sx n="60" d="100"/>
        <a:sy n="6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2"/>
            <a:ext cx="2971800" cy="458788"/>
          </a:xfrm>
          <a:prstGeom prst="rect">
            <a:avLst/>
          </a:prstGeom>
        </p:spPr>
        <p:txBody>
          <a:bodyPr vert="horz" lIns="91395" tIns="45698" rIns="91395" bIns="45698" rtlCol="0"/>
          <a:lstStyle>
            <a:lvl1pPr algn="l">
              <a:defRPr sz="1300"/>
            </a:lvl1pPr>
          </a:lstStyle>
          <a:p>
            <a:endParaRPr lang="en-US"/>
          </a:p>
        </p:txBody>
      </p:sp>
      <p:sp>
        <p:nvSpPr>
          <p:cNvPr id="3" name="Date Placeholder 2"/>
          <p:cNvSpPr>
            <a:spLocks noGrp="1"/>
          </p:cNvSpPr>
          <p:nvPr>
            <p:ph type="dt" idx="1"/>
          </p:nvPr>
        </p:nvSpPr>
        <p:spPr>
          <a:xfrm>
            <a:off x="3884614" y="2"/>
            <a:ext cx="2971800" cy="458788"/>
          </a:xfrm>
          <a:prstGeom prst="rect">
            <a:avLst/>
          </a:prstGeom>
        </p:spPr>
        <p:txBody>
          <a:bodyPr vert="horz" lIns="91395" tIns="45698" rIns="91395" bIns="45698" rtlCol="0"/>
          <a:lstStyle>
            <a:lvl1pPr algn="r">
              <a:defRPr sz="1300"/>
            </a:lvl1pPr>
          </a:lstStyle>
          <a:p>
            <a:fld id="{880626DD-15EA-4FF9-B165-DF6441D9A681}" type="datetimeFigureOut">
              <a:rPr lang="en-US" smtClean="0"/>
              <a:t>7/4/23</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395" tIns="45698" rIns="91395" bIns="45698" rtlCol="0" anchor="ctr"/>
          <a:lstStyle/>
          <a:p>
            <a:endParaRPr lang="en-US"/>
          </a:p>
        </p:txBody>
      </p:sp>
      <p:sp>
        <p:nvSpPr>
          <p:cNvPr id="5" name="Notes Placeholder 4"/>
          <p:cNvSpPr>
            <a:spLocks noGrp="1"/>
          </p:cNvSpPr>
          <p:nvPr>
            <p:ph type="body" sz="quarter" idx="3"/>
          </p:nvPr>
        </p:nvSpPr>
        <p:spPr>
          <a:xfrm>
            <a:off x="685801" y="4400553"/>
            <a:ext cx="5486400" cy="3600450"/>
          </a:xfrm>
          <a:prstGeom prst="rect">
            <a:avLst/>
          </a:prstGeom>
        </p:spPr>
        <p:txBody>
          <a:bodyPr vert="horz" lIns="91395" tIns="45698" rIns="91395" bIns="45698"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1" y="8685217"/>
            <a:ext cx="2971800" cy="458787"/>
          </a:xfrm>
          <a:prstGeom prst="rect">
            <a:avLst/>
          </a:prstGeom>
        </p:spPr>
        <p:txBody>
          <a:bodyPr vert="horz" lIns="91395" tIns="45698" rIns="91395" bIns="45698" rtlCol="0" anchor="b"/>
          <a:lstStyle>
            <a:lvl1pPr algn="l">
              <a:defRPr sz="1300"/>
            </a:lvl1pPr>
          </a:lstStyle>
          <a:p>
            <a:endParaRPr lang="en-US"/>
          </a:p>
        </p:txBody>
      </p:sp>
      <p:sp>
        <p:nvSpPr>
          <p:cNvPr id="7" name="Slide Number Placeholder 6"/>
          <p:cNvSpPr>
            <a:spLocks noGrp="1"/>
          </p:cNvSpPr>
          <p:nvPr>
            <p:ph type="sldNum" sz="quarter" idx="5"/>
          </p:nvPr>
        </p:nvSpPr>
        <p:spPr>
          <a:xfrm>
            <a:off x="3884614" y="8685217"/>
            <a:ext cx="2971800" cy="458787"/>
          </a:xfrm>
          <a:prstGeom prst="rect">
            <a:avLst/>
          </a:prstGeom>
        </p:spPr>
        <p:txBody>
          <a:bodyPr vert="horz" lIns="91395" tIns="45698" rIns="91395" bIns="45698" rtlCol="0" anchor="b"/>
          <a:lstStyle>
            <a:lvl1pPr algn="r">
              <a:defRPr sz="1300"/>
            </a:lvl1pPr>
          </a:lstStyle>
          <a:p>
            <a:fld id="{DD2AC6CC-40A4-45F7-88E6-7FC0B927D303}" type="slidenum">
              <a:rPr lang="en-US" smtClean="0"/>
              <a:t>‹#›</a:t>
            </a:fld>
            <a:endParaRPr lang="en-US"/>
          </a:p>
        </p:txBody>
      </p:sp>
    </p:spTree>
    <p:extLst>
      <p:ext uri="{BB962C8B-B14F-4D97-AF65-F5344CB8AC3E}">
        <p14:creationId xmlns:p14="http://schemas.microsoft.com/office/powerpoint/2010/main" val="13193553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2AC6CC-40A4-45F7-88E6-7FC0B927D303}" type="slidenum">
              <a:rPr lang="en-US" smtClean="0"/>
              <a:t>2</a:t>
            </a:fld>
            <a:endParaRPr lang="en-US"/>
          </a:p>
        </p:txBody>
      </p:sp>
    </p:spTree>
    <p:extLst>
      <p:ext uri="{BB962C8B-B14F-4D97-AF65-F5344CB8AC3E}">
        <p14:creationId xmlns:p14="http://schemas.microsoft.com/office/powerpoint/2010/main" val="14936479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2AC6CC-40A4-45F7-88E6-7FC0B927D303}" type="slidenum">
              <a:rPr lang="en-US" smtClean="0"/>
              <a:t>17</a:t>
            </a:fld>
            <a:endParaRPr lang="en-US"/>
          </a:p>
        </p:txBody>
      </p:sp>
    </p:spTree>
    <p:extLst>
      <p:ext uri="{BB962C8B-B14F-4D97-AF65-F5344CB8AC3E}">
        <p14:creationId xmlns:p14="http://schemas.microsoft.com/office/powerpoint/2010/main" val="2335617099"/>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svg"/><Relationship Id="rId3" Type="http://schemas.openxmlformats.org/officeDocument/2006/relationships/image" Target="../media/image8.svg"/><Relationship Id="rId7" Type="http://schemas.openxmlformats.org/officeDocument/2006/relationships/image" Target="../media/image12.svg"/><Relationship Id="rId12" Type="http://schemas.openxmlformats.org/officeDocument/2006/relationships/image" Target="../media/image17.pn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11.png"/><Relationship Id="rId11" Type="http://schemas.openxmlformats.org/officeDocument/2006/relationships/image" Target="../media/image16.svg"/><Relationship Id="rId5" Type="http://schemas.openxmlformats.org/officeDocument/2006/relationships/image" Target="../media/image10.sv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sv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0.svg"/><Relationship Id="rId7" Type="http://schemas.openxmlformats.org/officeDocument/2006/relationships/image" Target="../media/image18.svg"/><Relationship Id="rId2" Type="http://schemas.openxmlformats.org/officeDocument/2006/relationships/image" Target="../media/image19.png"/><Relationship Id="rId1" Type="http://schemas.openxmlformats.org/officeDocument/2006/relationships/slideMaster" Target="../slideMasters/slideMaster1.xml"/><Relationship Id="rId6" Type="http://schemas.openxmlformats.org/officeDocument/2006/relationships/image" Target="../media/image17.png"/><Relationship Id="rId5" Type="http://schemas.openxmlformats.org/officeDocument/2006/relationships/image" Target="../media/image22.svg"/><Relationship Id="rId4" Type="http://schemas.openxmlformats.org/officeDocument/2006/relationships/image" Target="../media/image21.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4.svg"/><Relationship Id="rId7" Type="http://schemas.openxmlformats.org/officeDocument/2006/relationships/image" Target="../media/image18.svg"/><Relationship Id="rId2" Type="http://schemas.openxmlformats.org/officeDocument/2006/relationships/image" Target="../media/image23.png"/><Relationship Id="rId1" Type="http://schemas.openxmlformats.org/officeDocument/2006/relationships/slideMaster" Target="../slideMasters/slideMaster1.xml"/><Relationship Id="rId6" Type="http://schemas.openxmlformats.org/officeDocument/2006/relationships/image" Target="../media/image17.png"/><Relationship Id="rId5" Type="http://schemas.openxmlformats.org/officeDocument/2006/relationships/image" Target="../media/image26.svg"/><Relationship Id="rId4" Type="http://schemas.openxmlformats.org/officeDocument/2006/relationships/image" Target="../media/image25.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pattFill prst="dotGrid">
          <a:fgClr>
            <a:srgbClr val="FFC000"/>
          </a:fgClr>
          <a:bgClr>
            <a:schemeClr val="bg1"/>
          </a:bgClr>
        </a:pattFill>
        <a:effectLst/>
      </p:bgPr>
    </p:bg>
    <p:spTree>
      <p:nvGrpSpPr>
        <p:cNvPr id="1" name=""/>
        <p:cNvGrpSpPr/>
        <p:nvPr/>
      </p:nvGrpSpPr>
      <p:grpSpPr>
        <a:xfrm>
          <a:off x="0" y="0"/>
          <a:ext cx="0" cy="0"/>
          <a:chOff x="0" y="0"/>
          <a:chExt cx="0" cy="0"/>
        </a:xfrm>
      </p:grpSpPr>
      <p:pic>
        <p:nvPicPr>
          <p:cNvPr id="2" name="Graphic 1" descr="An organic corner shape">
            <a:extLst>
              <a:ext uri="{FF2B5EF4-FFF2-40B4-BE49-F238E27FC236}">
                <a16:creationId xmlns:a16="http://schemas.microsoft.com/office/drawing/2014/main" id="{A66B2F1D-130F-4B34-5DB3-73C7115D00D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311" y="0"/>
            <a:ext cx="2895353" cy="2895353"/>
          </a:xfrm>
          <a:prstGeom prst="rect">
            <a:avLst/>
          </a:prstGeom>
        </p:spPr>
      </p:pic>
      <p:sp>
        <p:nvSpPr>
          <p:cNvPr id="15" name="TextBox 14">
            <a:extLst>
              <a:ext uri="{FF2B5EF4-FFF2-40B4-BE49-F238E27FC236}">
                <a16:creationId xmlns:a16="http://schemas.microsoft.com/office/drawing/2014/main" id="{8C04A42D-AE94-8346-1BE4-49CE0719908A}"/>
              </a:ext>
            </a:extLst>
          </p:cNvPr>
          <p:cNvSpPr txBox="1"/>
          <p:nvPr userDrawn="1"/>
        </p:nvSpPr>
        <p:spPr>
          <a:xfrm rot="20687178">
            <a:off x="-16353" y="453289"/>
            <a:ext cx="3142522" cy="3210859"/>
          </a:xfrm>
          <a:prstGeom prst="rect">
            <a:avLst/>
          </a:prstGeom>
          <a:noFill/>
          <a:ln>
            <a:noFill/>
            <a:prstDash val="dash"/>
          </a:ln>
        </p:spPr>
        <p:txBody>
          <a:bodyPr wrap="square">
            <a:prstTxWarp prst="textArchUp">
              <a:avLst>
                <a:gd name="adj" fmla="val 6262915"/>
              </a:avLst>
            </a:prstTxWarp>
            <a:spAutoFit/>
          </a:bodyPr>
          <a:lstStyle/>
          <a:p>
            <a:pPr algn="ctr"/>
            <a:r>
              <a:rPr lang="en-PH" sz="1500" b="0" spc="300" baseline="0" dirty="0">
                <a:solidFill>
                  <a:schemeClr val="tx1"/>
                </a:solidFill>
                <a:effectLst/>
                <a:highlight>
                  <a:srgbClr val="FFEE9E"/>
                </a:highlight>
                <a:latin typeface="Bahnschrift" panose="020B0502040204020203" pitchFamily="34" charset="0"/>
                <a:ea typeface="Verdana" panose="020B0604030504040204" pitchFamily="34" charset="0"/>
              </a:rPr>
              <a:t>COMPUTATIONAL</a:t>
            </a:r>
          </a:p>
          <a:p>
            <a:pPr algn="ctr">
              <a:lnSpc>
                <a:spcPts val="1800"/>
              </a:lnSpc>
            </a:pPr>
            <a:r>
              <a:rPr lang="en-PH" sz="2000" b="1" spc="1200" baseline="0" dirty="0">
                <a:solidFill>
                  <a:schemeClr val="tx1"/>
                </a:solidFill>
                <a:effectLst/>
                <a:latin typeface="Bahnschrift" panose="020B0502040204020203" pitchFamily="34" charset="0"/>
                <a:ea typeface="Verdana" panose="020B0604030504040204" pitchFamily="34" charset="0"/>
              </a:rPr>
              <a:t> </a:t>
            </a:r>
            <a:r>
              <a:rPr lang="en-PH" sz="2000" b="1" spc="1200" baseline="0" dirty="0">
                <a:solidFill>
                  <a:srgbClr val="002060"/>
                </a:solidFill>
                <a:effectLst/>
                <a:latin typeface="Bahnschrift" panose="020B0502040204020203" pitchFamily="34" charset="0"/>
                <a:ea typeface="Verdana" panose="020B0604030504040204" pitchFamily="34" charset="0"/>
              </a:rPr>
              <a:t>IMAGING</a:t>
            </a:r>
            <a:endParaRPr lang="en-PH" sz="1050" b="1" spc="1200" baseline="0" dirty="0">
              <a:solidFill>
                <a:srgbClr val="002060"/>
              </a:solidFill>
              <a:effectLst/>
              <a:latin typeface="Bahnschrift" panose="020B0502040204020203" pitchFamily="34" charset="0"/>
              <a:ea typeface="Verdana" panose="020B0604030504040204" pitchFamily="34" charset="0"/>
            </a:endParaRPr>
          </a:p>
        </p:txBody>
      </p:sp>
      <p:sp>
        <p:nvSpPr>
          <p:cNvPr id="10" name="TextBox 9">
            <a:extLst>
              <a:ext uri="{FF2B5EF4-FFF2-40B4-BE49-F238E27FC236}">
                <a16:creationId xmlns:a16="http://schemas.microsoft.com/office/drawing/2014/main" id="{CF405AA2-CACB-0AA9-D622-1A49222629B9}"/>
              </a:ext>
            </a:extLst>
          </p:cNvPr>
          <p:cNvSpPr txBox="1"/>
          <p:nvPr userDrawn="1"/>
        </p:nvSpPr>
        <p:spPr>
          <a:xfrm>
            <a:off x="1089022" y="1951757"/>
            <a:ext cx="2370471" cy="3416320"/>
          </a:xfrm>
          <a:prstGeom prst="rect">
            <a:avLst/>
          </a:prstGeom>
          <a:noFill/>
          <a:scene3d>
            <a:camera prst="orthographicFront">
              <a:rot lat="20651912" lon="861116" rev="7765"/>
            </a:camera>
            <a:lightRig rig="threePt" dir="t"/>
          </a:scene3d>
        </p:spPr>
        <p:txBody>
          <a:bodyPr wrap="square">
            <a:spAutoFit/>
          </a:bodyPr>
          <a:lstStyle/>
          <a:p>
            <a:pPr algn="r"/>
            <a:r>
              <a:rPr lang="en-PH" sz="21600" spc="450" baseline="0" dirty="0">
                <a:ln>
                  <a:solidFill>
                    <a:sysClr val="windowText" lastClr="000000"/>
                  </a:solidFill>
                </a:ln>
                <a:solidFill>
                  <a:srgbClr val="FFC000"/>
                </a:solidFill>
                <a:effectLst>
                  <a:outerShdw dist="88900" dir="8100000" algn="tl">
                    <a:schemeClr val="tx1"/>
                  </a:outerShdw>
                </a:effectLst>
                <a:latin typeface="Bahnschrift Condensed" panose="020B0502040204020203" pitchFamily="34" charset="0"/>
                <a:ea typeface="Verdana" panose="020B0604030504040204" pitchFamily="34" charset="0"/>
              </a:rPr>
              <a:t>01</a:t>
            </a:r>
            <a:endParaRPr lang="en-PH" sz="18000" spc="450" baseline="0" dirty="0">
              <a:ln>
                <a:solidFill>
                  <a:sysClr val="windowText" lastClr="000000"/>
                </a:solidFill>
              </a:ln>
              <a:solidFill>
                <a:srgbClr val="FFC000"/>
              </a:solidFill>
              <a:effectLst>
                <a:outerShdw dist="88900" dir="8100000" algn="tl">
                  <a:schemeClr val="tx1"/>
                </a:outerShdw>
              </a:effectLst>
              <a:latin typeface="Bahnschrift Condensed" panose="020B0502040204020203" pitchFamily="34" charset="0"/>
              <a:ea typeface="Verdana" panose="020B0604030504040204" pitchFamily="34" charset="0"/>
            </a:endParaRPr>
          </a:p>
        </p:txBody>
      </p:sp>
      <p:sp>
        <p:nvSpPr>
          <p:cNvPr id="11" name="TextBox 10">
            <a:extLst>
              <a:ext uri="{FF2B5EF4-FFF2-40B4-BE49-F238E27FC236}">
                <a16:creationId xmlns:a16="http://schemas.microsoft.com/office/drawing/2014/main" id="{1B5401AC-CDC4-6541-9706-B0C3C0DF8980}"/>
              </a:ext>
            </a:extLst>
          </p:cNvPr>
          <p:cNvSpPr txBox="1"/>
          <p:nvPr userDrawn="1"/>
        </p:nvSpPr>
        <p:spPr>
          <a:xfrm>
            <a:off x="923018" y="2165188"/>
            <a:ext cx="2776634" cy="400110"/>
          </a:xfrm>
          <a:prstGeom prst="rect">
            <a:avLst/>
          </a:prstGeom>
          <a:noFill/>
          <a:scene3d>
            <a:camera prst="orthographicFront">
              <a:rot lat="20652000" lon="864000" rev="6000"/>
            </a:camera>
            <a:lightRig rig="threePt" dir="t"/>
          </a:scene3d>
        </p:spPr>
        <p:txBody>
          <a:bodyPr wrap="square">
            <a:spAutoFit/>
          </a:bodyPr>
          <a:lstStyle/>
          <a:p>
            <a:pPr algn="ctr"/>
            <a:r>
              <a:rPr lang="en-PH" sz="2000" b="0" spc="600" baseline="0" dirty="0">
                <a:solidFill>
                  <a:schemeClr val="tx1"/>
                </a:solidFill>
                <a:effectLst/>
                <a:highlight>
                  <a:srgbClr val="FFC000"/>
                </a:highlight>
                <a:latin typeface="Bahnschrift" panose="020B0502040204020203" pitchFamily="34" charset="0"/>
                <a:ea typeface="Verdana" panose="020B0604030504040204" pitchFamily="34" charset="0"/>
              </a:rPr>
              <a:t> ACTIVITY</a:t>
            </a:r>
            <a:r>
              <a:rPr lang="en-PH" sz="2000" b="0" spc="600" baseline="0" dirty="0">
                <a:solidFill>
                  <a:srgbClr val="FFC000"/>
                </a:solidFill>
                <a:effectLst/>
                <a:highlight>
                  <a:srgbClr val="FFC000"/>
                </a:highlight>
                <a:latin typeface="Bahnschrift" panose="020B0502040204020203" pitchFamily="34" charset="0"/>
                <a:ea typeface="Verdana" panose="020B0604030504040204" pitchFamily="34" charset="0"/>
              </a:rPr>
              <a:t>.</a:t>
            </a:r>
          </a:p>
        </p:txBody>
      </p:sp>
      <p:sp>
        <p:nvSpPr>
          <p:cNvPr id="14" name="TextBox 13">
            <a:extLst>
              <a:ext uri="{FF2B5EF4-FFF2-40B4-BE49-F238E27FC236}">
                <a16:creationId xmlns:a16="http://schemas.microsoft.com/office/drawing/2014/main" id="{E670B408-8A73-CABA-E1F7-F58EEBB57794}"/>
              </a:ext>
            </a:extLst>
          </p:cNvPr>
          <p:cNvSpPr txBox="1"/>
          <p:nvPr userDrawn="1"/>
        </p:nvSpPr>
        <p:spPr>
          <a:xfrm>
            <a:off x="3318551" y="1659393"/>
            <a:ext cx="5132725" cy="2277547"/>
          </a:xfrm>
          <a:prstGeom prst="rect">
            <a:avLst/>
          </a:prstGeom>
          <a:noFill/>
          <a:scene3d>
            <a:camera prst="orthographicFront">
              <a:rot lat="20651912" lon="861116" rev="7765"/>
            </a:camera>
            <a:lightRig rig="threePt" dir="t"/>
          </a:scene3d>
        </p:spPr>
        <p:txBody>
          <a:bodyPr wrap="square">
            <a:spAutoFit/>
          </a:bodyPr>
          <a:lstStyle/>
          <a:p>
            <a:pPr algn="ctr"/>
            <a:r>
              <a:rPr lang="en-PH" sz="14200" spc="600" baseline="0" dirty="0">
                <a:ln>
                  <a:noFill/>
                </a:ln>
                <a:solidFill>
                  <a:srgbClr val="B2EDE9"/>
                </a:solidFill>
                <a:effectLst/>
                <a:latin typeface="Bahnschrift Condensed" panose="020B0502040204020203" pitchFamily="34" charset="0"/>
                <a:ea typeface="Verdana" panose="020B0604030504040204" pitchFamily="34" charset="0"/>
                <a:cs typeface="Helvetica" panose="020B0604020202020204" pitchFamily="34" charset="0"/>
              </a:rPr>
              <a:t>MOTION</a:t>
            </a:r>
          </a:p>
        </p:txBody>
      </p:sp>
      <p:pic>
        <p:nvPicPr>
          <p:cNvPr id="17" name="Graphic 16" descr="Planet Saturn">
            <a:extLst>
              <a:ext uri="{FF2B5EF4-FFF2-40B4-BE49-F238E27FC236}">
                <a16:creationId xmlns:a16="http://schemas.microsoft.com/office/drawing/2014/main" id="{3EBAFB79-F7AD-2E2F-42B2-55F8CDB139A6}"/>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7239151">
            <a:off x="529739" y="321466"/>
            <a:ext cx="1777197" cy="1777197"/>
          </a:xfrm>
          <a:prstGeom prst="rect">
            <a:avLst/>
          </a:prstGeom>
        </p:spPr>
      </p:pic>
      <p:sp>
        <p:nvSpPr>
          <p:cNvPr id="26" name="TextBox 25">
            <a:extLst>
              <a:ext uri="{FF2B5EF4-FFF2-40B4-BE49-F238E27FC236}">
                <a16:creationId xmlns:a16="http://schemas.microsoft.com/office/drawing/2014/main" id="{CB1D8B48-16D8-14C5-F0CB-517403B9FC8D}"/>
              </a:ext>
            </a:extLst>
          </p:cNvPr>
          <p:cNvSpPr txBox="1"/>
          <p:nvPr userDrawn="1"/>
        </p:nvSpPr>
        <p:spPr>
          <a:xfrm>
            <a:off x="3535578" y="3352652"/>
            <a:ext cx="4745619" cy="1107996"/>
          </a:xfrm>
          <a:prstGeom prst="rect">
            <a:avLst/>
          </a:prstGeom>
          <a:noFill/>
          <a:scene3d>
            <a:camera prst="orthographicFront">
              <a:rot lat="20651912" lon="861116" rev="7765"/>
            </a:camera>
            <a:lightRig rig="threePt" dir="t"/>
          </a:scene3d>
        </p:spPr>
        <p:txBody>
          <a:bodyPr wrap="square">
            <a:spAutoFit/>
          </a:bodyPr>
          <a:lstStyle/>
          <a:p>
            <a:pPr algn="ctr"/>
            <a:r>
              <a:rPr lang="en-PH" sz="6600" b="0" i="0" spc="600" baseline="0" dirty="0">
                <a:ln>
                  <a:noFill/>
                </a:ln>
                <a:solidFill>
                  <a:srgbClr val="FFEE9E"/>
                </a:solidFill>
                <a:effectLst/>
                <a:latin typeface="Bahnschrift SemiCondensed" panose="020B0502040204020203" pitchFamily="34" charset="0"/>
                <a:ea typeface="Verdana" panose="020B0604030504040204" pitchFamily="34" charset="0"/>
                <a:cs typeface="Helvetica" panose="020B0604020202020204" pitchFamily="34" charset="0"/>
              </a:rPr>
              <a:t>deblurring</a:t>
            </a:r>
          </a:p>
        </p:txBody>
      </p:sp>
      <p:sp>
        <p:nvSpPr>
          <p:cNvPr id="27" name="TextBox 26">
            <a:extLst>
              <a:ext uri="{FF2B5EF4-FFF2-40B4-BE49-F238E27FC236}">
                <a16:creationId xmlns:a16="http://schemas.microsoft.com/office/drawing/2014/main" id="{E7019172-19EB-DDD2-38D2-115F39CA89C4}"/>
              </a:ext>
            </a:extLst>
          </p:cNvPr>
          <p:cNvSpPr txBox="1"/>
          <p:nvPr userDrawn="1"/>
        </p:nvSpPr>
        <p:spPr>
          <a:xfrm>
            <a:off x="3533868" y="3350942"/>
            <a:ext cx="4745619" cy="1107996"/>
          </a:xfrm>
          <a:prstGeom prst="rect">
            <a:avLst/>
          </a:prstGeom>
          <a:noFill/>
          <a:scene3d>
            <a:camera prst="orthographicFront">
              <a:rot lat="20651912" lon="861116" rev="7765"/>
            </a:camera>
            <a:lightRig rig="threePt" dir="t"/>
          </a:scene3d>
        </p:spPr>
        <p:txBody>
          <a:bodyPr wrap="square">
            <a:spAutoFit/>
          </a:bodyPr>
          <a:lstStyle/>
          <a:p>
            <a:pPr algn="ctr"/>
            <a:r>
              <a:rPr lang="en-PH" sz="6600" b="0" i="0" spc="300" baseline="0" dirty="0">
                <a:ln>
                  <a:noFill/>
                </a:ln>
                <a:solidFill>
                  <a:srgbClr val="FFC000"/>
                </a:solidFill>
                <a:effectLst/>
                <a:latin typeface="Bahnschrift SemiCondensed" panose="020B0502040204020203" pitchFamily="34" charset="0"/>
                <a:ea typeface="Verdana" panose="020B0604030504040204" pitchFamily="34" charset="0"/>
                <a:cs typeface="Helvetica" panose="020B0604020202020204" pitchFamily="34" charset="0"/>
              </a:rPr>
              <a:t>deblurring</a:t>
            </a:r>
          </a:p>
        </p:txBody>
      </p:sp>
      <p:sp>
        <p:nvSpPr>
          <p:cNvPr id="28" name="TextBox 27">
            <a:extLst>
              <a:ext uri="{FF2B5EF4-FFF2-40B4-BE49-F238E27FC236}">
                <a16:creationId xmlns:a16="http://schemas.microsoft.com/office/drawing/2014/main" id="{771523C7-A909-97F0-4496-15DE8F1F8590}"/>
              </a:ext>
            </a:extLst>
          </p:cNvPr>
          <p:cNvSpPr txBox="1"/>
          <p:nvPr userDrawn="1"/>
        </p:nvSpPr>
        <p:spPr>
          <a:xfrm>
            <a:off x="3542432" y="3349232"/>
            <a:ext cx="4745619" cy="1107996"/>
          </a:xfrm>
          <a:prstGeom prst="rect">
            <a:avLst/>
          </a:prstGeom>
          <a:noFill/>
          <a:scene3d>
            <a:camera prst="orthographicFront">
              <a:rot lat="20651912" lon="861116" rev="7765"/>
            </a:camera>
            <a:lightRig rig="threePt" dir="t"/>
          </a:scene3d>
        </p:spPr>
        <p:txBody>
          <a:bodyPr wrap="square">
            <a:spAutoFit/>
          </a:bodyPr>
          <a:lstStyle/>
          <a:p>
            <a:pPr algn="ctr"/>
            <a:r>
              <a:rPr lang="en-PH" sz="6600" b="0" i="0" spc="0" baseline="0" dirty="0">
                <a:ln>
                  <a:noFill/>
                </a:ln>
                <a:solidFill>
                  <a:schemeClr val="tx1"/>
                </a:solidFill>
                <a:effectLst/>
                <a:latin typeface="Bahnschrift SemiCondensed" panose="020B0502040204020203" pitchFamily="34" charset="0"/>
                <a:ea typeface="Verdana" panose="020B0604030504040204" pitchFamily="34" charset="0"/>
                <a:cs typeface="Helvetica" panose="020B0604020202020204" pitchFamily="34" charset="0"/>
              </a:rPr>
              <a:t>deblurring</a:t>
            </a:r>
          </a:p>
        </p:txBody>
      </p:sp>
      <p:sp>
        <p:nvSpPr>
          <p:cNvPr id="30" name="TextBox 29">
            <a:extLst>
              <a:ext uri="{FF2B5EF4-FFF2-40B4-BE49-F238E27FC236}">
                <a16:creationId xmlns:a16="http://schemas.microsoft.com/office/drawing/2014/main" id="{20E88B5A-D5C3-3001-24FE-3BCA00C0F393}"/>
              </a:ext>
            </a:extLst>
          </p:cNvPr>
          <p:cNvSpPr txBox="1"/>
          <p:nvPr userDrawn="1"/>
        </p:nvSpPr>
        <p:spPr>
          <a:xfrm>
            <a:off x="3296521" y="1657683"/>
            <a:ext cx="5132725" cy="2277547"/>
          </a:xfrm>
          <a:prstGeom prst="rect">
            <a:avLst/>
          </a:prstGeom>
          <a:noFill/>
          <a:scene3d>
            <a:camera prst="orthographicFront">
              <a:rot lat="20651912" lon="861116" rev="7765"/>
            </a:camera>
            <a:lightRig rig="threePt" dir="t"/>
          </a:scene3d>
        </p:spPr>
        <p:txBody>
          <a:bodyPr wrap="square">
            <a:spAutoFit/>
          </a:bodyPr>
          <a:lstStyle/>
          <a:p>
            <a:pPr algn="ctr"/>
            <a:r>
              <a:rPr lang="en-PH" sz="14200" spc="300" baseline="0" dirty="0">
                <a:ln>
                  <a:noFill/>
                </a:ln>
                <a:solidFill>
                  <a:srgbClr val="467599"/>
                </a:solidFill>
                <a:effectLst/>
                <a:latin typeface="Bahnschrift Condensed" panose="020B0502040204020203" pitchFamily="34" charset="0"/>
                <a:ea typeface="Verdana" panose="020B0604030504040204" pitchFamily="34" charset="0"/>
                <a:cs typeface="Helvetica" panose="020B0604020202020204" pitchFamily="34" charset="0"/>
              </a:rPr>
              <a:t>MOTION</a:t>
            </a:r>
          </a:p>
        </p:txBody>
      </p:sp>
      <p:sp>
        <p:nvSpPr>
          <p:cNvPr id="31" name="TextBox 30">
            <a:extLst>
              <a:ext uri="{FF2B5EF4-FFF2-40B4-BE49-F238E27FC236}">
                <a16:creationId xmlns:a16="http://schemas.microsoft.com/office/drawing/2014/main" id="{FD137E48-8489-5CF5-CB2F-0360ED726DC6}"/>
              </a:ext>
            </a:extLst>
          </p:cNvPr>
          <p:cNvSpPr txBox="1"/>
          <p:nvPr userDrawn="1"/>
        </p:nvSpPr>
        <p:spPr>
          <a:xfrm>
            <a:off x="3274491" y="1666247"/>
            <a:ext cx="5132725" cy="2277547"/>
          </a:xfrm>
          <a:prstGeom prst="rect">
            <a:avLst/>
          </a:prstGeom>
          <a:noFill/>
          <a:scene3d>
            <a:camera prst="orthographicFront">
              <a:rot lat="20651912" lon="861116" rev="7765"/>
            </a:camera>
            <a:lightRig rig="threePt" dir="t"/>
          </a:scene3d>
        </p:spPr>
        <p:txBody>
          <a:bodyPr wrap="square">
            <a:spAutoFit/>
          </a:bodyPr>
          <a:lstStyle/>
          <a:p>
            <a:pPr algn="ctr"/>
            <a:r>
              <a:rPr lang="en-PH" sz="14200" spc="0" baseline="0" dirty="0">
                <a:ln>
                  <a:noFill/>
                </a:ln>
                <a:solidFill>
                  <a:srgbClr val="002060"/>
                </a:solidFill>
                <a:effectLst/>
                <a:latin typeface="Bahnschrift Condensed" panose="020B0502040204020203" pitchFamily="34" charset="0"/>
                <a:ea typeface="Verdana" panose="020B0604030504040204" pitchFamily="34" charset="0"/>
                <a:cs typeface="Helvetica" panose="020B0604020202020204" pitchFamily="34" charset="0"/>
              </a:rPr>
              <a:t>MOTION</a:t>
            </a:r>
          </a:p>
        </p:txBody>
      </p:sp>
      <p:sp>
        <p:nvSpPr>
          <p:cNvPr id="33" name="TextBox 32">
            <a:extLst>
              <a:ext uri="{FF2B5EF4-FFF2-40B4-BE49-F238E27FC236}">
                <a16:creationId xmlns:a16="http://schemas.microsoft.com/office/drawing/2014/main" id="{2DB0D3D1-FB3B-405A-23A7-B055DB4AEB08}"/>
              </a:ext>
            </a:extLst>
          </p:cNvPr>
          <p:cNvSpPr txBox="1"/>
          <p:nvPr userDrawn="1"/>
        </p:nvSpPr>
        <p:spPr>
          <a:xfrm>
            <a:off x="5146822" y="5024040"/>
            <a:ext cx="3599620" cy="867482"/>
          </a:xfrm>
          <a:prstGeom prst="rect">
            <a:avLst/>
          </a:prstGeom>
          <a:noFill/>
          <a:ln>
            <a:noFill/>
            <a:prstDash val="dash"/>
          </a:ln>
        </p:spPr>
        <p:txBody>
          <a:bodyPr wrap="square">
            <a:spAutoFit/>
          </a:bodyPr>
          <a:lstStyle/>
          <a:p>
            <a:pPr algn="ctr"/>
            <a:br>
              <a:rPr lang="en-PH" sz="2000" b="0" spc="300" baseline="0" dirty="0">
                <a:solidFill>
                  <a:schemeClr val="tx1"/>
                </a:solidFill>
                <a:effectLst/>
                <a:highlight>
                  <a:srgbClr val="000000"/>
                </a:highlight>
                <a:latin typeface="Bahnschrift" panose="020B0502040204020203" pitchFamily="34" charset="0"/>
                <a:ea typeface="Verdana" panose="020B0604030504040204" pitchFamily="34" charset="0"/>
              </a:rPr>
            </a:br>
            <a:r>
              <a:rPr lang="en-PH" sz="1500" b="0" spc="300" baseline="0" dirty="0">
                <a:solidFill>
                  <a:schemeClr val="tx1"/>
                </a:solidFill>
                <a:effectLst/>
                <a:highlight>
                  <a:srgbClr val="FFEE9E"/>
                </a:highlight>
                <a:latin typeface="Bahnschrift" panose="020B0502040204020203" pitchFamily="34" charset="0"/>
                <a:ea typeface="Verdana" panose="020B0604030504040204" pitchFamily="34" charset="0"/>
              </a:rPr>
              <a:t>SUBMITTED BY:</a:t>
            </a:r>
          </a:p>
          <a:p>
            <a:pPr algn="ctr">
              <a:lnSpc>
                <a:spcPts val="1800"/>
              </a:lnSpc>
            </a:pPr>
            <a:r>
              <a:rPr lang="en-PH" sz="2000" b="1" spc="1200" baseline="0" dirty="0">
                <a:solidFill>
                  <a:schemeClr val="tx1"/>
                </a:solidFill>
                <a:effectLst/>
                <a:latin typeface="Bahnschrift" panose="020B0502040204020203" pitchFamily="34" charset="0"/>
                <a:ea typeface="Verdana" panose="020B0604030504040204" pitchFamily="34" charset="0"/>
              </a:rPr>
              <a:t> </a:t>
            </a:r>
            <a:r>
              <a:rPr lang="en-PH" sz="2000" b="1" spc="300" baseline="0" dirty="0">
                <a:solidFill>
                  <a:srgbClr val="002060"/>
                </a:solidFill>
                <a:effectLst/>
                <a:latin typeface="Bahnschrift" panose="020B0502040204020203" pitchFamily="34" charset="0"/>
                <a:ea typeface="Verdana" panose="020B0604030504040204" pitchFamily="34" charset="0"/>
              </a:rPr>
              <a:t>RENE L.PRINCIPE JR.</a:t>
            </a:r>
            <a:endParaRPr lang="en-PH" sz="1050" b="1" spc="300" baseline="0" dirty="0">
              <a:solidFill>
                <a:srgbClr val="002060"/>
              </a:solidFill>
              <a:effectLst/>
              <a:latin typeface="Bahnschrift" panose="020B0502040204020203" pitchFamily="34" charset="0"/>
              <a:ea typeface="Verdana" panose="020B0604030504040204" pitchFamily="34" charset="0"/>
            </a:endParaRPr>
          </a:p>
        </p:txBody>
      </p:sp>
      <p:sp>
        <p:nvSpPr>
          <p:cNvPr id="34" name="TextBox 33">
            <a:extLst>
              <a:ext uri="{FF2B5EF4-FFF2-40B4-BE49-F238E27FC236}">
                <a16:creationId xmlns:a16="http://schemas.microsoft.com/office/drawing/2014/main" id="{CC47295A-419A-457D-24A4-7816D8031A30}"/>
              </a:ext>
            </a:extLst>
          </p:cNvPr>
          <p:cNvSpPr txBox="1"/>
          <p:nvPr userDrawn="1"/>
        </p:nvSpPr>
        <p:spPr>
          <a:xfrm>
            <a:off x="4931098" y="5706741"/>
            <a:ext cx="4024664" cy="867482"/>
          </a:xfrm>
          <a:prstGeom prst="rect">
            <a:avLst/>
          </a:prstGeom>
          <a:noFill/>
          <a:ln>
            <a:noFill/>
            <a:prstDash val="dash"/>
          </a:ln>
        </p:spPr>
        <p:txBody>
          <a:bodyPr wrap="square">
            <a:spAutoFit/>
          </a:bodyPr>
          <a:lstStyle/>
          <a:p>
            <a:pPr algn="ctr"/>
            <a:br>
              <a:rPr lang="en-PH" sz="2000" b="0" spc="300" baseline="0" dirty="0">
                <a:solidFill>
                  <a:schemeClr val="tx1"/>
                </a:solidFill>
                <a:effectLst/>
                <a:highlight>
                  <a:srgbClr val="FFC000"/>
                </a:highlight>
                <a:latin typeface="Bahnschrift" panose="020B0502040204020203" pitchFamily="34" charset="0"/>
                <a:ea typeface="Verdana" panose="020B0604030504040204" pitchFamily="34" charset="0"/>
              </a:rPr>
            </a:br>
            <a:r>
              <a:rPr lang="en-PH" sz="1500" b="0" spc="300" baseline="0" dirty="0">
                <a:solidFill>
                  <a:schemeClr val="tx1"/>
                </a:solidFill>
                <a:effectLst/>
                <a:highlight>
                  <a:srgbClr val="FFC000"/>
                </a:highlight>
                <a:latin typeface="Bahnschrift" panose="020B0502040204020203" pitchFamily="34" charset="0"/>
                <a:ea typeface="Verdana" panose="020B0604030504040204" pitchFamily="34" charset="0"/>
              </a:rPr>
              <a:t>SUBMITTED TO:</a:t>
            </a:r>
          </a:p>
          <a:p>
            <a:pPr algn="ctr">
              <a:lnSpc>
                <a:spcPts val="1800"/>
              </a:lnSpc>
            </a:pPr>
            <a:r>
              <a:rPr lang="en-PH" sz="2000" b="1" spc="300" baseline="0" dirty="0">
                <a:solidFill>
                  <a:schemeClr val="tx1"/>
                </a:solidFill>
                <a:effectLst/>
                <a:latin typeface="Bahnschrift" panose="020B0502040204020203" pitchFamily="34" charset="0"/>
                <a:ea typeface="Verdana" panose="020B0604030504040204" pitchFamily="34" charset="0"/>
              </a:rPr>
              <a:t>DR. MARICOR N. SORIANO</a:t>
            </a:r>
            <a:endParaRPr lang="en-PH" sz="1050" b="1" spc="300" baseline="0" dirty="0">
              <a:solidFill>
                <a:schemeClr val="tx1"/>
              </a:solidFill>
              <a:effectLst/>
              <a:latin typeface="Bahnschrift" panose="020B0502040204020203" pitchFamily="34" charset="0"/>
              <a:ea typeface="Verdana" panose="020B0604030504040204" pitchFamily="34" charset="0"/>
            </a:endParaRPr>
          </a:p>
        </p:txBody>
      </p:sp>
      <p:pic>
        <p:nvPicPr>
          <p:cNvPr id="36" name="Graphic 35" descr="A flying paper airplane">
            <a:extLst>
              <a:ext uri="{FF2B5EF4-FFF2-40B4-BE49-F238E27FC236}">
                <a16:creationId xmlns:a16="http://schemas.microsoft.com/office/drawing/2014/main" id="{8A399E99-0B1F-39F2-46D2-4CB9F9E3A3BD}"/>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387371">
            <a:off x="2151340" y="458374"/>
            <a:ext cx="2263577" cy="2263577"/>
          </a:xfrm>
          <a:prstGeom prst="rect">
            <a:avLst/>
          </a:prstGeom>
        </p:spPr>
      </p:pic>
      <p:pic>
        <p:nvPicPr>
          <p:cNvPr id="40" name="Graphic 39" descr="A microscope">
            <a:extLst>
              <a:ext uri="{FF2B5EF4-FFF2-40B4-BE49-F238E27FC236}">
                <a16:creationId xmlns:a16="http://schemas.microsoft.com/office/drawing/2014/main" id="{30F7BD34-D352-8E20-CD9C-16AA1A698A6D}"/>
              </a:ext>
            </a:extLst>
          </p:cNvPr>
          <p:cNvPicPr>
            <a:picLocks noChangeAspect="1"/>
          </p:cNvPicPr>
          <p:nvPr userDrawn="1"/>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809960" y="4910001"/>
            <a:ext cx="2069172" cy="2069172"/>
          </a:xfrm>
          <a:prstGeom prst="rect">
            <a:avLst/>
          </a:prstGeom>
        </p:spPr>
      </p:pic>
      <p:pic>
        <p:nvPicPr>
          <p:cNvPr id="42" name="Graphic 41" descr="A robot with a raised arm">
            <a:extLst>
              <a:ext uri="{FF2B5EF4-FFF2-40B4-BE49-F238E27FC236}">
                <a16:creationId xmlns:a16="http://schemas.microsoft.com/office/drawing/2014/main" id="{F92644DE-114E-47D3-69AA-74FCDBBED656}"/>
              </a:ext>
            </a:extLst>
          </p:cNvPr>
          <p:cNvPicPr>
            <a:picLocks noChangeAspect="1"/>
          </p:cNvPicPr>
          <p:nvPr userDrawn="1"/>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99660" y="4233645"/>
            <a:ext cx="3028482" cy="3028482"/>
          </a:xfrm>
          <a:prstGeom prst="rect">
            <a:avLst/>
          </a:prstGeom>
        </p:spPr>
      </p:pic>
      <p:pic>
        <p:nvPicPr>
          <p:cNvPr id="48" name="Graphic 47" descr="Planet earth and moon">
            <a:extLst>
              <a:ext uri="{FF2B5EF4-FFF2-40B4-BE49-F238E27FC236}">
                <a16:creationId xmlns:a16="http://schemas.microsoft.com/office/drawing/2014/main" id="{529BB696-EF99-271C-57A1-424DC2E40E01}"/>
              </a:ext>
            </a:extLst>
          </p:cNvPr>
          <p:cNvPicPr>
            <a:picLocks noChangeAspect="1"/>
          </p:cNvPicPr>
          <p:nvPr userDrawn="1"/>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943430" y="-192829"/>
            <a:ext cx="2277547" cy="2277547"/>
          </a:xfrm>
          <a:prstGeom prst="rect">
            <a:avLst/>
          </a:prstGeom>
        </p:spPr>
      </p:pic>
    </p:spTree>
    <p:extLst>
      <p:ext uri="{BB962C8B-B14F-4D97-AF65-F5344CB8AC3E}">
        <p14:creationId xmlns:p14="http://schemas.microsoft.com/office/powerpoint/2010/main" val="1040615975"/>
      </p:ext>
    </p:extLst>
  </p:cSld>
  <p:clrMapOvr>
    <a:masterClrMapping/>
  </p:clrMapOvr>
  <p:extLst>
    <p:ext uri="{DCECCB84-F9BA-43D5-87BE-67443E8EF086}">
      <p15:sldGuideLst xmlns:p15="http://schemas.microsoft.com/office/powerpoint/2012/main">
        <p15:guide id="1" orient="horz" pos="2184" userDrawn="1">
          <p15:clr>
            <a:srgbClr val="FBAE40"/>
          </p15:clr>
        </p15:guide>
        <p15:guide id="2" pos="288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28650" y="6356351"/>
            <a:ext cx="2057400" cy="365125"/>
          </a:xfrm>
          <a:prstGeom prst="rect">
            <a:avLst/>
          </a:prstGeom>
        </p:spPr>
        <p:txBody>
          <a:bodyPr/>
          <a:lstStyle/>
          <a:p>
            <a:endParaRPr lang="en-US"/>
          </a:p>
        </p:txBody>
      </p:sp>
      <p:sp>
        <p:nvSpPr>
          <p:cNvPr id="3" name="Footer Placeholder 2"/>
          <p:cNvSpPr>
            <a:spLocks noGrp="1"/>
          </p:cNvSpPr>
          <p:nvPr>
            <p:ph type="ftr" sz="quarter" idx="11"/>
          </p:nvPr>
        </p:nvSpPr>
        <p:spPr/>
        <p:txBody>
          <a:bodyPr/>
          <a:lstStyle/>
          <a:p>
            <a:r>
              <a:rPr lang="en-US"/>
              <a:t>Physics 305 - Computational Imaging</a:t>
            </a:r>
          </a:p>
        </p:txBody>
      </p:sp>
      <p:sp>
        <p:nvSpPr>
          <p:cNvPr id="4" name="Slide Number Placeholder 3"/>
          <p:cNvSpPr>
            <a:spLocks noGrp="1"/>
          </p:cNvSpPr>
          <p:nvPr>
            <p:ph type="sldNum" sz="quarter" idx="12"/>
          </p:nvPr>
        </p:nvSpPr>
        <p:spPr/>
        <p:txBody>
          <a:bodyPr/>
          <a:lstStyle/>
          <a:p>
            <a:fld id="{8262CFD8-7A98-47E6-A2CC-B17DDA24BA0E}" type="slidenum">
              <a:rPr lang="en-US" smtClean="0"/>
              <a:t>‹#›</a:t>
            </a:fld>
            <a:endParaRPr lang="en-US"/>
          </a:p>
        </p:txBody>
      </p:sp>
    </p:spTree>
    <p:extLst>
      <p:ext uri="{BB962C8B-B14F-4D97-AF65-F5344CB8AC3E}">
        <p14:creationId xmlns:p14="http://schemas.microsoft.com/office/powerpoint/2010/main" val="36049959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628650" y="6356351"/>
            <a:ext cx="2057400" cy="365125"/>
          </a:xfrm>
          <a:prstGeom prst="rect">
            <a:avLst/>
          </a:prstGeom>
        </p:spPr>
        <p:txBody>
          <a:bodyPr/>
          <a:lstStyle/>
          <a:p>
            <a:endParaRPr lang="en-US"/>
          </a:p>
        </p:txBody>
      </p:sp>
      <p:sp>
        <p:nvSpPr>
          <p:cNvPr id="6" name="Footer Placeholder 5"/>
          <p:cNvSpPr>
            <a:spLocks noGrp="1"/>
          </p:cNvSpPr>
          <p:nvPr>
            <p:ph type="ftr" sz="quarter" idx="11"/>
          </p:nvPr>
        </p:nvSpPr>
        <p:spPr/>
        <p:txBody>
          <a:bodyPr/>
          <a:lstStyle/>
          <a:p>
            <a:r>
              <a:rPr lang="en-US"/>
              <a:t>Physics 305 - Computational Imaging</a:t>
            </a:r>
          </a:p>
        </p:txBody>
      </p:sp>
      <p:sp>
        <p:nvSpPr>
          <p:cNvPr id="7" name="Slide Number Placeholder 6"/>
          <p:cNvSpPr>
            <a:spLocks noGrp="1"/>
          </p:cNvSpPr>
          <p:nvPr>
            <p:ph type="sldNum" sz="quarter" idx="12"/>
          </p:nvPr>
        </p:nvSpPr>
        <p:spPr/>
        <p:txBody>
          <a:bodyPr/>
          <a:lstStyle/>
          <a:p>
            <a:fld id="{8262CFD8-7A98-47E6-A2CC-B17DDA24BA0E}" type="slidenum">
              <a:rPr lang="en-US" smtClean="0"/>
              <a:t>‹#›</a:t>
            </a:fld>
            <a:endParaRPr lang="en-US"/>
          </a:p>
        </p:txBody>
      </p:sp>
    </p:spTree>
    <p:extLst>
      <p:ext uri="{BB962C8B-B14F-4D97-AF65-F5344CB8AC3E}">
        <p14:creationId xmlns:p14="http://schemas.microsoft.com/office/powerpoint/2010/main" val="413894922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628650" y="6356351"/>
            <a:ext cx="2057400" cy="365125"/>
          </a:xfrm>
          <a:prstGeom prst="rect">
            <a:avLst/>
          </a:prstGeom>
        </p:spPr>
        <p:txBody>
          <a:bodyPr/>
          <a:lstStyle/>
          <a:p>
            <a:endParaRPr lang="en-US"/>
          </a:p>
        </p:txBody>
      </p:sp>
      <p:sp>
        <p:nvSpPr>
          <p:cNvPr id="6" name="Footer Placeholder 5"/>
          <p:cNvSpPr>
            <a:spLocks noGrp="1"/>
          </p:cNvSpPr>
          <p:nvPr>
            <p:ph type="ftr" sz="quarter" idx="11"/>
          </p:nvPr>
        </p:nvSpPr>
        <p:spPr/>
        <p:txBody>
          <a:bodyPr/>
          <a:lstStyle/>
          <a:p>
            <a:r>
              <a:rPr lang="en-US"/>
              <a:t>Physics 305 - Computational Imaging</a:t>
            </a:r>
          </a:p>
        </p:txBody>
      </p:sp>
      <p:sp>
        <p:nvSpPr>
          <p:cNvPr id="7" name="Slide Number Placeholder 6"/>
          <p:cNvSpPr>
            <a:spLocks noGrp="1"/>
          </p:cNvSpPr>
          <p:nvPr>
            <p:ph type="sldNum" sz="quarter" idx="12"/>
          </p:nvPr>
        </p:nvSpPr>
        <p:spPr/>
        <p:txBody>
          <a:bodyPr/>
          <a:lstStyle/>
          <a:p>
            <a:fld id="{8262CFD8-7A98-47E6-A2CC-B17DDA24BA0E}" type="slidenum">
              <a:rPr lang="en-US" smtClean="0"/>
              <a:t>‹#›</a:t>
            </a:fld>
            <a:endParaRPr lang="en-US"/>
          </a:p>
        </p:txBody>
      </p:sp>
    </p:spTree>
    <p:extLst>
      <p:ext uri="{BB962C8B-B14F-4D97-AF65-F5344CB8AC3E}">
        <p14:creationId xmlns:p14="http://schemas.microsoft.com/office/powerpoint/2010/main" val="16943240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28650" y="6356351"/>
            <a:ext cx="2057400" cy="365125"/>
          </a:xfrm>
          <a:prstGeom prst="rect">
            <a:avLst/>
          </a:prstGeom>
        </p:spPr>
        <p:txBody>
          <a:bodyPr/>
          <a:lstStyle/>
          <a:p>
            <a:endParaRPr lang="en-US"/>
          </a:p>
        </p:txBody>
      </p:sp>
      <p:sp>
        <p:nvSpPr>
          <p:cNvPr id="5" name="Footer Placeholder 4"/>
          <p:cNvSpPr>
            <a:spLocks noGrp="1"/>
          </p:cNvSpPr>
          <p:nvPr>
            <p:ph type="ftr" sz="quarter" idx="11"/>
          </p:nvPr>
        </p:nvSpPr>
        <p:spPr/>
        <p:txBody>
          <a:bodyPr/>
          <a:lstStyle/>
          <a:p>
            <a:r>
              <a:rPr lang="en-US"/>
              <a:t>Physics 305 - Computational Imaging</a:t>
            </a:r>
          </a:p>
        </p:txBody>
      </p:sp>
      <p:sp>
        <p:nvSpPr>
          <p:cNvPr id="6" name="Slide Number Placeholder 5"/>
          <p:cNvSpPr>
            <a:spLocks noGrp="1"/>
          </p:cNvSpPr>
          <p:nvPr>
            <p:ph type="sldNum" sz="quarter" idx="12"/>
          </p:nvPr>
        </p:nvSpPr>
        <p:spPr/>
        <p:txBody>
          <a:bodyPr/>
          <a:lstStyle/>
          <a:p>
            <a:fld id="{8262CFD8-7A98-47E6-A2CC-B17DDA24BA0E}" type="slidenum">
              <a:rPr lang="en-US" smtClean="0"/>
              <a:t>‹#›</a:t>
            </a:fld>
            <a:endParaRPr lang="en-US"/>
          </a:p>
        </p:txBody>
      </p:sp>
    </p:spTree>
    <p:extLst>
      <p:ext uri="{BB962C8B-B14F-4D97-AF65-F5344CB8AC3E}">
        <p14:creationId xmlns:p14="http://schemas.microsoft.com/office/powerpoint/2010/main" val="367538780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28650" y="6356351"/>
            <a:ext cx="2057400" cy="365125"/>
          </a:xfrm>
          <a:prstGeom prst="rect">
            <a:avLst/>
          </a:prstGeom>
        </p:spPr>
        <p:txBody>
          <a:bodyPr/>
          <a:lstStyle/>
          <a:p>
            <a:endParaRPr lang="en-US"/>
          </a:p>
        </p:txBody>
      </p:sp>
      <p:sp>
        <p:nvSpPr>
          <p:cNvPr id="5" name="Footer Placeholder 4"/>
          <p:cNvSpPr>
            <a:spLocks noGrp="1"/>
          </p:cNvSpPr>
          <p:nvPr>
            <p:ph type="ftr" sz="quarter" idx="11"/>
          </p:nvPr>
        </p:nvSpPr>
        <p:spPr/>
        <p:txBody>
          <a:bodyPr/>
          <a:lstStyle/>
          <a:p>
            <a:r>
              <a:rPr lang="en-US"/>
              <a:t>Physics 305 - Computational Imaging</a:t>
            </a:r>
          </a:p>
        </p:txBody>
      </p:sp>
      <p:sp>
        <p:nvSpPr>
          <p:cNvPr id="6" name="Slide Number Placeholder 5"/>
          <p:cNvSpPr>
            <a:spLocks noGrp="1"/>
          </p:cNvSpPr>
          <p:nvPr>
            <p:ph type="sldNum" sz="quarter" idx="12"/>
          </p:nvPr>
        </p:nvSpPr>
        <p:spPr/>
        <p:txBody>
          <a:bodyPr/>
          <a:lstStyle/>
          <a:p>
            <a:fld id="{8262CFD8-7A98-47E6-A2CC-B17DDA24BA0E}" type="slidenum">
              <a:rPr lang="en-US" smtClean="0"/>
              <a:t>‹#›</a:t>
            </a:fld>
            <a:endParaRPr lang="en-US"/>
          </a:p>
        </p:txBody>
      </p:sp>
    </p:spTree>
    <p:extLst>
      <p:ext uri="{BB962C8B-B14F-4D97-AF65-F5344CB8AC3E}">
        <p14:creationId xmlns:p14="http://schemas.microsoft.com/office/powerpoint/2010/main" val="35117402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preserve="1" userDrawn="1">
  <p:cSld name="1_Title and Content">
    <p:bg>
      <p:bgPr>
        <a:solidFill>
          <a:schemeClr val="bg1"/>
        </a:solidFill>
        <a:effectLst/>
      </p:bgPr>
    </p:bg>
    <p:spTree>
      <p:nvGrpSpPr>
        <p:cNvPr id="1" name="Shape 27"/>
        <p:cNvGrpSpPr/>
        <p:nvPr/>
      </p:nvGrpSpPr>
      <p:grpSpPr>
        <a:xfrm>
          <a:off x="0" y="0"/>
          <a:ext cx="0" cy="0"/>
          <a:chOff x="0" y="0"/>
          <a:chExt cx="0" cy="0"/>
        </a:xfrm>
      </p:grpSpPr>
      <p:sp>
        <p:nvSpPr>
          <p:cNvPr id="25" name="Google Shape;29;p31">
            <a:extLst>
              <a:ext uri="{FF2B5EF4-FFF2-40B4-BE49-F238E27FC236}">
                <a16:creationId xmlns:a16="http://schemas.microsoft.com/office/drawing/2014/main" id="{D933B60E-9596-75BF-40EF-1D954957F451}"/>
              </a:ext>
            </a:extLst>
          </p:cNvPr>
          <p:cNvSpPr txBox="1">
            <a:spLocks noGrp="1"/>
          </p:cNvSpPr>
          <p:nvPr>
            <p:ph type="body" idx="1" hasCustomPrompt="1"/>
          </p:nvPr>
        </p:nvSpPr>
        <p:spPr>
          <a:xfrm>
            <a:off x="628649" y="949242"/>
            <a:ext cx="8058151" cy="1177612"/>
          </a:xfrm>
          <a:prstGeom prst="rect">
            <a:avLst/>
          </a:prstGeom>
          <a:noFill/>
          <a:ln>
            <a:noFill/>
          </a:ln>
        </p:spPr>
        <p:txBody>
          <a:bodyPr spcFirstLastPara="1" wrap="square" lIns="91425" tIns="45700" rIns="91425" bIns="45700" anchor="t" anchorCtr="0">
            <a:normAutofit/>
          </a:bodyPr>
          <a:lstStyle>
            <a:lvl1pPr marL="312896" lvl="0" indent="-214313" algn="l">
              <a:spcBef>
                <a:spcPts val="600"/>
              </a:spcBef>
              <a:spcAft>
                <a:spcPts val="600"/>
              </a:spcAft>
              <a:buClr>
                <a:srgbClr val="002060"/>
              </a:buClr>
              <a:buSzPct val="100000"/>
              <a:buFont typeface="Wingdings" panose="05000000000000000000" pitchFamily="2" charset="2"/>
              <a:buChar char="§"/>
              <a:defRPr sz="2000" spc="0">
                <a:solidFill>
                  <a:schemeClr val="tx1"/>
                </a:solidFill>
                <a:effectLst/>
                <a:latin typeface="Bahnschrift Light" panose="020B0502040204020203" pitchFamily="34" charset="0"/>
                <a:ea typeface="Verdana" panose="020B0604030504040204" pitchFamily="34" charset="0"/>
                <a:cs typeface="Helvetica" panose="020B0604020202020204" pitchFamily="34" charset="0"/>
              </a:defRPr>
            </a:lvl1pPr>
            <a:lvl2pPr marL="784384" lvl="1" indent="-342900" algn="l">
              <a:spcBef>
                <a:spcPts val="600"/>
              </a:spcBef>
              <a:spcAft>
                <a:spcPts val="600"/>
              </a:spcAft>
              <a:buClr>
                <a:srgbClr val="AF0E3F"/>
              </a:buClr>
              <a:buSzPct val="140000"/>
              <a:buFont typeface="Wingdings" panose="05000000000000000000" pitchFamily="2" charset="2"/>
              <a:buChar char="§"/>
              <a:defRPr sz="2100">
                <a:solidFill>
                  <a:srgbClr val="FF6464"/>
                </a:solidFill>
              </a:defRPr>
            </a:lvl2pPr>
            <a:lvl3pPr marL="1122998" lvl="2" indent="-342900" algn="l">
              <a:spcBef>
                <a:spcPts val="600"/>
              </a:spcBef>
              <a:spcAft>
                <a:spcPts val="600"/>
              </a:spcAft>
              <a:buClr>
                <a:srgbClr val="AF0E3F"/>
              </a:buClr>
              <a:buSzPct val="140000"/>
              <a:buFont typeface="Wingdings" panose="05000000000000000000" pitchFamily="2" charset="2"/>
              <a:buChar char="§"/>
              <a:defRPr sz="2100"/>
            </a:lvl3pPr>
            <a:lvl4pPr marL="1457325" lvl="3" indent="-342900" algn="l">
              <a:spcBef>
                <a:spcPts val="600"/>
              </a:spcBef>
              <a:spcAft>
                <a:spcPts val="600"/>
              </a:spcAft>
              <a:buClr>
                <a:srgbClr val="AF0E3F"/>
              </a:buClr>
              <a:buSzPct val="140000"/>
              <a:buFont typeface="Wingdings" panose="05000000000000000000" pitchFamily="2" charset="2"/>
              <a:buChar char="§"/>
              <a:defRPr sz="2100" b="1"/>
            </a:lvl4pPr>
            <a:lvl5pPr marL="1800225" lvl="4" indent="-342900" algn="l">
              <a:spcBef>
                <a:spcPts val="600"/>
              </a:spcBef>
              <a:spcAft>
                <a:spcPts val="600"/>
              </a:spcAft>
              <a:buClr>
                <a:srgbClr val="AF0E3F"/>
              </a:buClr>
              <a:buSzPct val="140000"/>
              <a:buFont typeface="Wingdings" panose="05000000000000000000" pitchFamily="2" charset="2"/>
              <a:buChar char="§"/>
              <a:defRPr sz="2100" i="1">
                <a:solidFill>
                  <a:srgbClr val="C00000"/>
                </a:solidFill>
              </a:defRPr>
            </a:lvl5pPr>
            <a:lvl6pPr marL="1800225" lvl="5" indent="0" algn="l">
              <a:spcBef>
                <a:spcPts val="600"/>
              </a:spcBef>
              <a:spcAft>
                <a:spcPts val="600"/>
              </a:spcAft>
              <a:buClr>
                <a:srgbClr val="AF0E3F"/>
              </a:buClr>
              <a:buSzPct val="140000"/>
              <a:buFont typeface="Wingdings" panose="05000000000000000000" pitchFamily="2" charset="2"/>
              <a:buNone/>
              <a:defRPr sz="2100"/>
            </a:lvl6pPr>
            <a:lvl7pPr marL="2400300" lvl="6" indent="-257175" algn="l">
              <a:spcBef>
                <a:spcPts val="270"/>
              </a:spcBef>
              <a:spcAft>
                <a:spcPts val="0"/>
              </a:spcAft>
              <a:buSzPts val="1800"/>
              <a:buChar char="•"/>
              <a:defRPr/>
            </a:lvl7pPr>
            <a:lvl8pPr marL="2743200" lvl="7" indent="-257175" algn="l">
              <a:spcBef>
                <a:spcPts val="270"/>
              </a:spcBef>
              <a:spcAft>
                <a:spcPts val="0"/>
              </a:spcAft>
              <a:buSzPts val="1800"/>
              <a:buChar char="•"/>
              <a:defRPr/>
            </a:lvl8pPr>
            <a:lvl9pPr marL="3086100" lvl="8" indent="-257175" algn="l">
              <a:spcBef>
                <a:spcPts val="270"/>
              </a:spcBef>
              <a:spcAft>
                <a:spcPts val="0"/>
              </a:spcAft>
              <a:buSzPts val="1800"/>
              <a:buChar char="•"/>
              <a:defRPr/>
            </a:lvl9pPr>
          </a:lstStyle>
          <a:p>
            <a:r>
              <a:rPr lang="en-PH" dirty="0"/>
              <a:t>Sample text</a:t>
            </a:r>
          </a:p>
        </p:txBody>
      </p:sp>
      <p:sp>
        <p:nvSpPr>
          <p:cNvPr id="27" name="Google Shape;28;p31">
            <a:extLst>
              <a:ext uri="{FF2B5EF4-FFF2-40B4-BE49-F238E27FC236}">
                <a16:creationId xmlns:a16="http://schemas.microsoft.com/office/drawing/2014/main" id="{F9EBFDC1-A551-FD54-3832-55F976F86CE4}"/>
              </a:ext>
            </a:extLst>
          </p:cNvPr>
          <p:cNvSpPr txBox="1">
            <a:spLocks noGrp="1"/>
          </p:cNvSpPr>
          <p:nvPr>
            <p:ph type="title" hasCustomPrompt="1"/>
          </p:nvPr>
        </p:nvSpPr>
        <p:spPr>
          <a:xfrm>
            <a:off x="457200" y="187697"/>
            <a:ext cx="8229600" cy="619827"/>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Clr>
                <a:srgbClr val="C00000"/>
              </a:buClr>
              <a:buSzPts val="1800"/>
              <a:buNone/>
              <a:defRPr sz="6000" b="1" spc="-300">
                <a:ln w="0">
                  <a:solidFill>
                    <a:schemeClr val="tx1"/>
                  </a:solidFill>
                </a:ln>
                <a:solidFill>
                  <a:srgbClr val="002060"/>
                </a:solidFill>
                <a:effectLst>
                  <a:outerShdw dist="38100" dir="8100000" algn="tr" rotWithShape="0">
                    <a:srgbClr val="FFC000"/>
                  </a:outerShdw>
                </a:effectLst>
                <a:latin typeface="Bahnschrift SemiBold" panose="020B0502040204020203" pitchFamily="34" charset="0"/>
                <a:cs typeface="Helvetica" panose="020B0604020202020204" pitchFamily="34" charset="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en-US" dirty="0"/>
              <a:t>	 objectives</a:t>
            </a:r>
            <a:endParaRPr dirty="0"/>
          </a:p>
        </p:txBody>
      </p:sp>
      <p:pic>
        <p:nvPicPr>
          <p:cNvPr id="42" name="Graphic 41" descr="A puzzle">
            <a:extLst>
              <a:ext uri="{FF2B5EF4-FFF2-40B4-BE49-F238E27FC236}">
                <a16:creationId xmlns:a16="http://schemas.microsoft.com/office/drawing/2014/main" id="{7B11378C-27AA-1673-7712-BDE19253E1E5}"/>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8279" y="-242655"/>
            <a:ext cx="1939156" cy="1939156"/>
          </a:xfrm>
          <a:prstGeom prst="rect">
            <a:avLst/>
          </a:prstGeom>
          <a:effectLst>
            <a:outerShdw dist="25400" dir="8100000" algn="tr" rotWithShape="0">
              <a:srgbClr val="FFC000"/>
            </a:outerShdw>
          </a:effectLst>
        </p:spPr>
      </p:pic>
      <p:sp>
        <p:nvSpPr>
          <p:cNvPr id="10" name="Footer Placeholder 4">
            <a:extLst>
              <a:ext uri="{FF2B5EF4-FFF2-40B4-BE49-F238E27FC236}">
                <a16:creationId xmlns:a16="http://schemas.microsoft.com/office/drawing/2014/main" id="{0C0EA192-0932-FEAE-9E17-3AF1158A6950}"/>
              </a:ext>
            </a:extLst>
          </p:cNvPr>
          <p:cNvSpPr>
            <a:spLocks noGrp="1"/>
          </p:cNvSpPr>
          <p:nvPr>
            <p:ph type="ftr" sz="quarter" idx="3"/>
          </p:nvPr>
        </p:nvSpPr>
        <p:spPr>
          <a:xfrm>
            <a:off x="628649" y="6356351"/>
            <a:ext cx="6818525" cy="365125"/>
          </a:xfrm>
          <a:prstGeom prst="rect">
            <a:avLst/>
          </a:prstGeom>
        </p:spPr>
        <p:txBody>
          <a:bodyPr vert="horz" lIns="91440" tIns="45720" rIns="91440" bIns="45720" rtlCol="0" anchor="ctr"/>
          <a:lstStyle>
            <a:lvl1pPr algn="l">
              <a:defRPr sz="1800" spc="300">
                <a:solidFill>
                  <a:srgbClr val="002060"/>
                </a:solidFill>
                <a:latin typeface="Bahnschrift Condensed" panose="020B0502040204020203" pitchFamily="34" charset="0"/>
              </a:defRPr>
            </a:lvl1pPr>
          </a:lstStyle>
          <a:p>
            <a:r>
              <a:rPr lang="en-US"/>
              <a:t>Physics 305 - Computational Imaging</a:t>
            </a:r>
            <a:endParaRPr lang="en-US" dirty="0"/>
          </a:p>
        </p:txBody>
      </p:sp>
      <p:sp>
        <p:nvSpPr>
          <p:cNvPr id="11" name="Slide Number Placeholder 5">
            <a:extLst>
              <a:ext uri="{FF2B5EF4-FFF2-40B4-BE49-F238E27FC236}">
                <a16:creationId xmlns:a16="http://schemas.microsoft.com/office/drawing/2014/main" id="{5997149A-AE92-98E3-B00D-1C6E247F5246}"/>
              </a:ext>
            </a:extLst>
          </p:cNvPr>
          <p:cNvSpPr>
            <a:spLocks noGrp="1"/>
          </p:cNvSpPr>
          <p:nvPr>
            <p:ph type="sldNum" sz="quarter" idx="4"/>
          </p:nvPr>
        </p:nvSpPr>
        <p:spPr>
          <a:xfrm>
            <a:off x="7588576" y="6356351"/>
            <a:ext cx="926773" cy="365125"/>
          </a:xfrm>
          <a:prstGeom prst="rect">
            <a:avLst/>
          </a:prstGeom>
        </p:spPr>
        <p:txBody>
          <a:bodyPr vert="horz" lIns="91440" tIns="45720" rIns="91440" bIns="45720" rtlCol="0" anchor="ctr"/>
          <a:lstStyle>
            <a:lvl1pPr algn="r">
              <a:defRPr sz="1800" spc="300">
                <a:solidFill>
                  <a:srgbClr val="FFC000"/>
                </a:solidFill>
                <a:latin typeface="Bahnschrift Condensed" panose="020B0502040204020203" pitchFamily="34" charset="0"/>
              </a:defRPr>
            </a:lvl1pPr>
          </a:lstStyle>
          <a:p>
            <a:fld id="{8262CFD8-7A98-47E6-A2CC-B17DDA24BA0E}" type="slidenum">
              <a:rPr lang="en-US" smtClean="0"/>
              <a:pPr/>
              <a:t>‹#›</a:t>
            </a:fld>
            <a:endParaRPr lang="en-US"/>
          </a:p>
        </p:txBody>
      </p:sp>
      <p:grpSp>
        <p:nvGrpSpPr>
          <p:cNvPr id="12" name="Group 11">
            <a:extLst>
              <a:ext uri="{FF2B5EF4-FFF2-40B4-BE49-F238E27FC236}">
                <a16:creationId xmlns:a16="http://schemas.microsoft.com/office/drawing/2014/main" id="{A4693759-34FC-FBCE-ABBE-AA6FD7E86521}"/>
              </a:ext>
            </a:extLst>
          </p:cNvPr>
          <p:cNvGrpSpPr/>
          <p:nvPr userDrawn="1"/>
        </p:nvGrpSpPr>
        <p:grpSpPr>
          <a:xfrm>
            <a:off x="457200" y="2078912"/>
            <a:ext cx="6509208" cy="1143536"/>
            <a:chOff x="457200" y="3429000"/>
            <a:chExt cx="6509208" cy="1143536"/>
          </a:xfrm>
        </p:grpSpPr>
        <p:sp>
          <p:nvSpPr>
            <p:cNvPr id="13" name="Google Shape;28;p31">
              <a:extLst>
                <a:ext uri="{FF2B5EF4-FFF2-40B4-BE49-F238E27FC236}">
                  <a16:creationId xmlns:a16="http://schemas.microsoft.com/office/drawing/2014/main" id="{69155587-274E-3D4D-6FAB-37A2307CD7B0}"/>
                </a:ext>
              </a:extLst>
            </p:cNvPr>
            <p:cNvSpPr txBox="1">
              <a:spLocks/>
            </p:cNvSpPr>
            <p:nvPr userDrawn="1"/>
          </p:nvSpPr>
          <p:spPr>
            <a:xfrm>
              <a:off x="457200" y="3791354"/>
              <a:ext cx="6509208" cy="619827"/>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C00000"/>
                </a:buClr>
                <a:buSzPts val="1800"/>
                <a:buFont typeface="Arial"/>
                <a:buNone/>
                <a:defRPr sz="6000" b="1" i="0" u="none" strike="noStrike" cap="none">
                  <a:ln w="0">
                    <a:noFill/>
                  </a:ln>
                  <a:solidFill>
                    <a:srgbClr val="D64045"/>
                  </a:solidFill>
                  <a:effectLst>
                    <a:outerShdw dist="38100" dir="8100000" algn="tr" rotWithShape="0">
                      <a:srgbClr val="467599"/>
                    </a:outerShdw>
                  </a:effectLst>
                  <a:latin typeface="Bahnschrift Condensed" panose="020B0502040204020203" pitchFamily="34" charset="0"/>
                  <a:ea typeface="Verdana" panose="020B0604030504040204" pitchFamily="34" charset="0"/>
                  <a:cs typeface="Helvetica" panose="020B0604020202020204" pitchFamily="34" charset="0"/>
                  <a:sym typeface="Arial"/>
                </a:defRPr>
              </a:lvl1pPr>
              <a:lvl2pPr marR="0" lvl="1" algn="l" rtl="0" eaLnBrk="1" hangingPunct="1">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9pPr>
            </a:lstStyle>
            <a:p>
              <a:pPr algn="l"/>
              <a:r>
                <a:rPr lang="en-US" spc="-300" dirty="0">
                  <a:solidFill>
                    <a:srgbClr val="FFC000"/>
                  </a:solidFill>
                  <a:effectLst>
                    <a:outerShdw dist="38100" dir="8100000" algn="tr" rotWithShape="0">
                      <a:srgbClr val="002060"/>
                    </a:outerShdw>
                  </a:effectLst>
                  <a:latin typeface="Bahnschrift SemiBold" panose="020B0502040204020203" pitchFamily="34" charset="0"/>
                </a:rPr>
                <a:t>		 key observations</a:t>
              </a:r>
            </a:p>
          </p:txBody>
        </p:sp>
        <p:pic>
          <p:nvPicPr>
            <p:cNvPr id="14" name="Graphic 13" descr="A lightbulb">
              <a:extLst>
                <a:ext uri="{FF2B5EF4-FFF2-40B4-BE49-F238E27FC236}">
                  <a16:creationId xmlns:a16="http://schemas.microsoft.com/office/drawing/2014/main" id="{4C2D8F07-5D0C-A510-D9CA-C7FEBE01B735}"/>
                </a:ext>
              </a:extLst>
            </p:cNvPr>
            <p:cNvPicPr>
              <a:picLocks noChangeAspect="1"/>
            </p:cNvPicPr>
            <p:nvPr userDrawn="1"/>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16030" t="10286" r="16030" b="10286"/>
            <a:stretch/>
          </p:blipFill>
          <p:spPr>
            <a:xfrm>
              <a:off x="457200" y="3429000"/>
              <a:ext cx="978154" cy="1143536"/>
            </a:xfrm>
            <a:prstGeom prst="rect">
              <a:avLst/>
            </a:prstGeom>
            <a:effectLst>
              <a:outerShdw dist="25400" dir="8100000" algn="tr" rotWithShape="0">
                <a:srgbClr val="002060"/>
              </a:outerShdw>
            </a:effectLst>
          </p:spPr>
        </p:pic>
      </p:grpSp>
      <p:sp>
        <p:nvSpPr>
          <p:cNvPr id="15" name="Google Shape;29;p31">
            <a:extLst>
              <a:ext uri="{FF2B5EF4-FFF2-40B4-BE49-F238E27FC236}">
                <a16:creationId xmlns:a16="http://schemas.microsoft.com/office/drawing/2014/main" id="{8DE1B49A-DE74-91FA-2C55-7A926302AD4F}"/>
              </a:ext>
            </a:extLst>
          </p:cNvPr>
          <p:cNvSpPr txBox="1">
            <a:spLocks noGrp="1"/>
          </p:cNvSpPr>
          <p:nvPr>
            <p:ph type="body" idx="10" hasCustomPrompt="1"/>
          </p:nvPr>
        </p:nvSpPr>
        <p:spPr>
          <a:xfrm>
            <a:off x="628649" y="3293354"/>
            <a:ext cx="8058152" cy="2151781"/>
          </a:xfrm>
          <a:prstGeom prst="rect">
            <a:avLst/>
          </a:prstGeom>
          <a:noFill/>
          <a:ln>
            <a:noFill/>
          </a:ln>
        </p:spPr>
        <p:txBody>
          <a:bodyPr spcFirstLastPara="1" wrap="square" lIns="91425" tIns="45700" rIns="91425" bIns="45700" anchor="t" anchorCtr="0">
            <a:normAutofit/>
          </a:bodyPr>
          <a:lstStyle>
            <a:lvl1pPr marL="312896" lvl="0" indent="-214313" algn="l">
              <a:spcBef>
                <a:spcPts val="0"/>
              </a:spcBef>
              <a:spcAft>
                <a:spcPts val="0"/>
              </a:spcAft>
              <a:buClr>
                <a:srgbClr val="FFC000"/>
              </a:buClr>
              <a:buSzPct val="100000"/>
              <a:buFont typeface="Wingdings" panose="05000000000000000000" pitchFamily="2" charset="2"/>
              <a:buChar char="§"/>
              <a:defRPr sz="2000" spc="0">
                <a:solidFill>
                  <a:schemeClr val="tx1"/>
                </a:solidFill>
                <a:effectLst/>
                <a:latin typeface="Bahnschrift Light" panose="020B0502040204020203" pitchFamily="34" charset="0"/>
                <a:ea typeface="Verdana" panose="020B0604030504040204" pitchFamily="34" charset="0"/>
                <a:cs typeface="Helvetica" panose="020B0604020202020204" pitchFamily="34" charset="0"/>
              </a:defRPr>
            </a:lvl1pPr>
            <a:lvl2pPr marL="784384" lvl="1" indent="-342900" algn="l">
              <a:spcBef>
                <a:spcPts val="600"/>
              </a:spcBef>
              <a:spcAft>
                <a:spcPts val="600"/>
              </a:spcAft>
              <a:buClr>
                <a:srgbClr val="AF0E3F"/>
              </a:buClr>
              <a:buSzPct val="140000"/>
              <a:buFont typeface="Wingdings" panose="05000000000000000000" pitchFamily="2" charset="2"/>
              <a:buChar char="§"/>
              <a:defRPr sz="2100">
                <a:solidFill>
                  <a:srgbClr val="FF6464"/>
                </a:solidFill>
              </a:defRPr>
            </a:lvl2pPr>
            <a:lvl3pPr marL="1122998" lvl="2" indent="-342900" algn="l">
              <a:spcBef>
                <a:spcPts val="600"/>
              </a:spcBef>
              <a:spcAft>
                <a:spcPts val="600"/>
              </a:spcAft>
              <a:buClr>
                <a:srgbClr val="AF0E3F"/>
              </a:buClr>
              <a:buSzPct val="140000"/>
              <a:buFont typeface="Wingdings" panose="05000000000000000000" pitchFamily="2" charset="2"/>
              <a:buChar char="§"/>
              <a:defRPr sz="2100"/>
            </a:lvl3pPr>
            <a:lvl4pPr marL="1457325" lvl="3" indent="-342900" algn="l">
              <a:spcBef>
                <a:spcPts val="600"/>
              </a:spcBef>
              <a:spcAft>
                <a:spcPts val="600"/>
              </a:spcAft>
              <a:buClr>
                <a:srgbClr val="AF0E3F"/>
              </a:buClr>
              <a:buSzPct val="140000"/>
              <a:buFont typeface="Wingdings" panose="05000000000000000000" pitchFamily="2" charset="2"/>
              <a:buChar char="§"/>
              <a:defRPr sz="2100" b="1"/>
            </a:lvl4pPr>
            <a:lvl5pPr marL="1800225" lvl="4" indent="-342900" algn="l">
              <a:spcBef>
                <a:spcPts val="600"/>
              </a:spcBef>
              <a:spcAft>
                <a:spcPts val="600"/>
              </a:spcAft>
              <a:buClr>
                <a:srgbClr val="AF0E3F"/>
              </a:buClr>
              <a:buSzPct val="140000"/>
              <a:buFont typeface="Wingdings" panose="05000000000000000000" pitchFamily="2" charset="2"/>
              <a:buChar char="§"/>
              <a:defRPr sz="2100" i="1">
                <a:solidFill>
                  <a:srgbClr val="C00000"/>
                </a:solidFill>
              </a:defRPr>
            </a:lvl5pPr>
            <a:lvl6pPr marL="1800225" lvl="5" indent="0" algn="l">
              <a:spcBef>
                <a:spcPts val="600"/>
              </a:spcBef>
              <a:spcAft>
                <a:spcPts val="600"/>
              </a:spcAft>
              <a:buClr>
                <a:srgbClr val="AF0E3F"/>
              </a:buClr>
              <a:buSzPct val="140000"/>
              <a:buFont typeface="Wingdings" panose="05000000000000000000" pitchFamily="2" charset="2"/>
              <a:buNone/>
              <a:defRPr sz="2100"/>
            </a:lvl6pPr>
            <a:lvl7pPr marL="2400300" lvl="6" indent="-257175" algn="l">
              <a:spcBef>
                <a:spcPts val="270"/>
              </a:spcBef>
              <a:spcAft>
                <a:spcPts val="0"/>
              </a:spcAft>
              <a:buSzPts val="1800"/>
              <a:buChar char="•"/>
              <a:defRPr/>
            </a:lvl7pPr>
            <a:lvl8pPr marL="2743200" lvl="7" indent="-257175" algn="l">
              <a:spcBef>
                <a:spcPts val="270"/>
              </a:spcBef>
              <a:spcAft>
                <a:spcPts val="0"/>
              </a:spcAft>
              <a:buSzPts val="1800"/>
              <a:buChar char="•"/>
              <a:defRPr/>
            </a:lvl8pPr>
            <a:lvl9pPr marL="3086100" lvl="8" indent="-257175" algn="l">
              <a:spcBef>
                <a:spcPts val="270"/>
              </a:spcBef>
              <a:spcAft>
                <a:spcPts val="0"/>
              </a:spcAft>
              <a:buSzPts val="1800"/>
              <a:buChar char="•"/>
              <a:defRPr/>
            </a:lvl9pPr>
          </a:lstStyle>
          <a:p>
            <a:r>
              <a:rPr lang="en-PH" dirty="0"/>
              <a:t>Sample text</a:t>
            </a:r>
          </a:p>
        </p:txBody>
      </p:sp>
      <p:sp>
        <p:nvSpPr>
          <p:cNvPr id="16" name="Google Shape;29;p31">
            <a:extLst>
              <a:ext uri="{FF2B5EF4-FFF2-40B4-BE49-F238E27FC236}">
                <a16:creationId xmlns:a16="http://schemas.microsoft.com/office/drawing/2014/main" id="{D8622480-41A5-CA42-51F1-3E2BDB6802F4}"/>
              </a:ext>
            </a:extLst>
          </p:cNvPr>
          <p:cNvSpPr txBox="1">
            <a:spLocks noGrp="1"/>
          </p:cNvSpPr>
          <p:nvPr>
            <p:ph type="body" idx="11" hasCustomPrompt="1"/>
          </p:nvPr>
        </p:nvSpPr>
        <p:spPr>
          <a:xfrm>
            <a:off x="628648" y="5816603"/>
            <a:ext cx="8058152" cy="468841"/>
          </a:xfrm>
          <a:prstGeom prst="rect">
            <a:avLst/>
          </a:prstGeom>
          <a:noFill/>
          <a:ln>
            <a:noFill/>
          </a:ln>
        </p:spPr>
        <p:txBody>
          <a:bodyPr spcFirstLastPara="1" wrap="square" lIns="91425" tIns="45700" rIns="91425" bIns="45700" anchor="t" anchorCtr="0">
            <a:noAutofit/>
          </a:bodyPr>
          <a:lstStyle>
            <a:lvl1pPr marL="270033" lvl="0" indent="-171450" algn="l">
              <a:spcBef>
                <a:spcPts val="0"/>
              </a:spcBef>
              <a:spcAft>
                <a:spcPts val="0"/>
              </a:spcAft>
              <a:buClr>
                <a:srgbClr val="C00000"/>
              </a:buClr>
              <a:buSzPct val="100000"/>
              <a:buFont typeface="Wingdings" panose="05000000000000000000" pitchFamily="2" charset="2"/>
              <a:buChar char="§"/>
              <a:defRPr sz="1200" spc="0">
                <a:solidFill>
                  <a:srgbClr val="C00000"/>
                </a:solidFill>
                <a:effectLst/>
                <a:latin typeface="Bahnschrift SemiLight" panose="020B0502040204020203" pitchFamily="34" charset="0"/>
                <a:ea typeface="Verdana" panose="020B0604030504040204" pitchFamily="34" charset="0"/>
                <a:cs typeface="Helvetica" panose="020B0604020202020204" pitchFamily="34" charset="0"/>
              </a:defRPr>
            </a:lvl1pPr>
            <a:lvl2pPr marL="784384" lvl="1" indent="-342900" algn="l">
              <a:spcBef>
                <a:spcPts val="600"/>
              </a:spcBef>
              <a:spcAft>
                <a:spcPts val="600"/>
              </a:spcAft>
              <a:buClr>
                <a:srgbClr val="AF0E3F"/>
              </a:buClr>
              <a:buSzPct val="140000"/>
              <a:buFont typeface="Wingdings" panose="05000000000000000000" pitchFamily="2" charset="2"/>
              <a:buChar char="§"/>
              <a:defRPr sz="2100">
                <a:solidFill>
                  <a:srgbClr val="FF6464"/>
                </a:solidFill>
              </a:defRPr>
            </a:lvl2pPr>
            <a:lvl3pPr marL="1122998" lvl="2" indent="-342900" algn="l">
              <a:spcBef>
                <a:spcPts val="600"/>
              </a:spcBef>
              <a:spcAft>
                <a:spcPts val="600"/>
              </a:spcAft>
              <a:buClr>
                <a:srgbClr val="AF0E3F"/>
              </a:buClr>
              <a:buSzPct val="140000"/>
              <a:buFont typeface="Wingdings" panose="05000000000000000000" pitchFamily="2" charset="2"/>
              <a:buChar char="§"/>
              <a:defRPr sz="2100"/>
            </a:lvl3pPr>
            <a:lvl4pPr marL="1457325" lvl="3" indent="-342900" algn="l">
              <a:spcBef>
                <a:spcPts val="600"/>
              </a:spcBef>
              <a:spcAft>
                <a:spcPts val="600"/>
              </a:spcAft>
              <a:buClr>
                <a:srgbClr val="AF0E3F"/>
              </a:buClr>
              <a:buSzPct val="140000"/>
              <a:buFont typeface="Wingdings" panose="05000000000000000000" pitchFamily="2" charset="2"/>
              <a:buChar char="§"/>
              <a:defRPr sz="2100" b="1"/>
            </a:lvl4pPr>
            <a:lvl5pPr marL="1800225" lvl="4" indent="-342900" algn="l">
              <a:spcBef>
                <a:spcPts val="600"/>
              </a:spcBef>
              <a:spcAft>
                <a:spcPts val="600"/>
              </a:spcAft>
              <a:buClr>
                <a:srgbClr val="AF0E3F"/>
              </a:buClr>
              <a:buSzPct val="140000"/>
              <a:buFont typeface="Wingdings" panose="05000000000000000000" pitchFamily="2" charset="2"/>
              <a:buChar char="§"/>
              <a:defRPr sz="2100" i="1">
                <a:solidFill>
                  <a:srgbClr val="C00000"/>
                </a:solidFill>
              </a:defRPr>
            </a:lvl5pPr>
            <a:lvl6pPr marL="1800225" lvl="5" indent="0" algn="l">
              <a:spcBef>
                <a:spcPts val="600"/>
              </a:spcBef>
              <a:spcAft>
                <a:spcPts val="600"/>
              </a:spcAft>
              <a:buClr>
                <a:srgbClr val="AF0E3F"/>
              </a:buClr>
              <a:buSzPct val="140000"/>
              <a:buFont typeface="Wingdings" panose="05000000000000000000" pitchFamily="2" charset="2"/>
              <a:buNone/>
              <a:defRPr sz="2100"/>
            </a:lvl6pPr>
            <a:lvl7pPr marL="2400300" lvl="6" indent="-257175" algn="l">
              <a:spcBef>
                <a:spcPts val="270"/>
              </a:spcBef>
              <a:spcAft>
                <a:spcPts val="0"/>
              </a:spcAft>
              <a:buSzPts val="1800"/>
              <a:buChar char="•"/>
              <a:defRPr/>
            </a:lvl7pPr>
            <a:lvl8pPr marL="2743200" lvl="7" indent="-257175" algn="l">
              <a:spcBef>
                <a:spcPts val="270"/>
              </a:spcBef>
              <a:spcAft>
                <a:spcPts val="0"/>
              </a:spcAft>
              <a:buSzPts val="1800"/>
              <a:buChar char="•"/>
              <a:defRPr/>
            </a:lvl8pPr>
            <a:lvl9pPr marL="3086100" lvl="8" indent="-257175" algn="l">
              <a:spcBef>
                <a:spcPts val="270"/>
              </a:spcBef>
              <a:spcAft>
                <a:spcPts val="0"/>
              </a:spcAft>
              <a:buSzPts val="1800"/>
              <a:buChar char="•"/>
              <a:defRPr/>
            </a:lvl9pPr>
          </a:lstStyle>
          <a:p>
            <a:r>
              <a:rPr lang="en-PH" dirty="0"/>
              <a:t>GITHUB:</a:t>
            </a:r>
          </a:p>
          <a:p>
            <a:r>
              <a:rPr lang="en-PH" dirty="0"/>
              <a:t>GOOGLE DRIVE:</a:t>
            </a:r>
          </a:p>
          <a:p>
            <a:endParaRPr lang="en-PH" dirty="0"/>
          </a:p>
        </p:txBody>
      </p:sp>
      <p:sp>
        <p:nvSpPr>
          <p:cNvPr id="17" name="TextBox 16">
            <a:extLst>
              <a:ext uri="{FF2B5EF4-FFF2-40B4-BE49-F238E27FC236}">
                <a16:creationId xmlns:a16="http://schemas.microsoft.com/office/drawing/2014/main" id="{A8B4850B-96CC-FEF3-5F30-A7761AB3B5A0}"/>
              </a:ext>
            </a:extLst>
          </p:cNvPr>
          <p:cNvSpPr txBox="1"/>
          <p:nvPr userDrawn="1"/>
        </p:nvSpPr>
        <p:spPr>
          <a:xfrm>
            <a:off x="536051" y="5447271"/>
            <a:ext cx="4572000" cy="369332"/>
          </a:xfrm>
          <a:prstGeom prst="rect">
            <a:avLst/>
          </a:prstGeom>
          <a:noFill/>
        </p:spPr>
        <p:txBody>
          <a:bodyPr wrap="square">
            <a:spAutoFit/>
          </a:bodyPr>
          <a:lstStyle/>
          <a:p>
            <a:pPr algn="l"/>
            <a:r>
              <a:rPr lang="en-PH" sz="1800" b="1" spc="600" baseline="0" dirty="0">
                <a:solidFill>
                  <a:schemeClr val="bg1"/>
                </a:solidFill>
                <a:effectLst/>
                <a:highlight>
                  <a:srgbClr val="800000"/>
                </a:highlight>
                <a:latin typeface="Bahnschrift" panose="020B0502040204020203" pitchFamily="34" charset="0"/>
                <a:ea typeface="Verdana" panose="020B0604030504040204" pitchFamily="34" charset="0"/>
              </a:rPr>
              <a:t> SOURCE CODE</a:t>
            </a:r>
          </a:p>
        </p:txBody>
      </p:sp>
      <p:pic>
        <p:nvPicPr>
          <p:cNvPr id="2" name="Graphic 1" descr="Planet earth and moon">
            <a:extLst>
              <a:ext uri="{FF2B5EF4-FFF2-40B4-BE49-F238E27FC236}">
                <a16:creationId xmlns:a16="http://schemas.microsoft.com/office/drawing/2014/main" id="{018DA0F3-64BE-B213-A9B2-2B57FF06F9F7}"/>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250562" y="5975203"/>
            <a:ext cx="1035339" cy="1035339"/>
          </a:xfrm>
          <a:prstGeom prst="rect">
            <a:avLst/>
          </a:prstGeom>
        </p:spPr>
      </p:pic>
    </p:spTree>
    <p:extLst>
      <p:ext uri="{BB962C8B-B14F-4D97-AF65-F5344CB8AC3E}">
        <p14:creationId xmlns:p14="http://schemas.microsoft.com/office/powerpoint/2010/main" val="339435922"/>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preserve="1" userDrawn="1">
  <p:cSld name="1_Title and Content">
    <p:bg>
      <p:bgPr>
        <a:solidFill>
          <a:schemeClr val="bg1"/>
        </a:solidFill>
        <a:effectLst/>
      </p:bgPr>
    </p:bg>
    <p:spTree>
      <p:nvGrpSpPr>
        <p:cNvPr id="1" name="Shape 27"/>
        <p:cNvGrpSpPr/>
        <p:nvPr/>
      </p:nvGrpSpPr>
      <p:grpSpPr>
        <a:xfrm>
          <a:off x="0" y="0"/>
          <a:ext cx="0" cy="0"/>
          <a:chOff x="0" y="0"/>
          <a:chExt cx="0" cy="0"/>
        </a:xfrm>
      </p:grpSpPr>
      <p:sp>
        <p:nvSpPr>
          <p:cNvPr id="25" name="Google Shape;29;p31">
            <a:extLst>
              <a:ext uri="{FF2B5EF4-FFF2-40B4-BE49-F238E27FC236}">
                <a16:creationId xmlns:a16="http://schemas.microsoft.com/office/drawing/2014/main" id="{D933B60E-9596-75BF-40EF-1D954957F451}"/>
              </a:ext>
            </a:extLst>
          </p:cNvPr>
          <p:cNvSpPr txBox="1">
            <a:spLocks noGrp="1"/>
          </p:cNvSpPr>
          <p:nvPr>
            <p:ph type="body" idx="1" hasCustomPrompt="1"/>
          </p:nvPr>
        </p:nvSpPr>
        <p:spPr>
          <a:xfrm>
            <a:off x="628649" y="1325161"/>
            <a:ext cx="8058151" cy="2966635"/>
          </a:xfrm>
          <a:prstGeom prst="rect">
            <a:avLst/>
          </a:prstGeom>
          <a:noFill/>
          <a:ln>
            <a:noFill/>
          </a:ln>
        </p:spPr>
        <p:txBody>
          <a:bodyPr spcFirstLastPara="1" wrap="square" lIns="91425" tIns="45700" rIns="91425" bIns="45700" anchor="t" anchorCtr="0">
            <a:noAutofit/>
          </a:bodyPr>
          <a:lstStyle>
            <a:lvl1pPr marL="312896" lvl="0" indent="-214313" algn="l">
              <a:spcBef>
                <a:spcPts val="0"/>
              </a:spcBef>
              <a:spcAft>
                <a:spcPts val="600"/>
              </a:spcAft>
              <a:buClr>
                <a:srgbClr val="002060"/>
              </a:buClr>
              <a:buSzPct val="100000"/>
              <a:buFont typeface="Wingdings" panose="05000000000000000000" pitchFamily="2" charset="2"/>
              <a:buChar char="§"/>
              <a:defRPr sz="1400" spc="0">
                <a:solidFill>
                  <a:schemeClr val="tx1"/>
                </a:solidFill>
                <a:effectLst/>
                <a:latin typeface="Bahnschrift Light" panose="020B0502040204020203" pitchFamily="34" charset="0"/>
                <a:ea typeface="Verdana" panose="020B0604030504040204" pitchFamily="34" charset="0"/>
                <a:cs typeface="Helvetica" panose="020B0604020202020204" pitchFamily="34" charset="0"/>
              </a:defRPr>
            </a:lvl1pPr>
            <a:lvl2pPr marL="784384" lvl="1" indent="-342900" algn="l">
              <a:spcBef>
                <a:spcPts val="600"/>
              </a:spcBef>
              <a:spcAft>
                <a:spcPts val="600"/>
              </a:spcAft>
              <a:buClr>
                <a:srgbClr val="AF0E3F"/>
              </a:buClr>
              <a:buSzPct val="140000"/>
              <a:buFont typeface="Wingdings" panose="05000000000000000000" pitchFamily="2" charset="2"/>
              <a:buChar char="§"/>
              <a:defRPr sz="2100">
                <a:solidFill>
                  <a:srgbClr val="FF6464"/>
                </a:solidFill>
              </a:defRPr>
            </a:lvl2pPr>
            <a:lvl3pPr marL="1122998" lvl="2" indent="-342900" algn="l">
              <a:spcBef>
                <a:spcPts val="600"/>
              </a:spcBef>
              <a:spcAft>
                <a:spcPts val="600"/>
              </a:spcAft>
              <a:buClr>
                <a:srgbClr val="AF0E3F"/>
              </a:buClr>
              <a:buSzPct val="140000"/>
              <a:buFont typeface="Wingdings" panose="05000000000000000000" pitchFamily="2" charset="2"/>
              <a:buChar char="§"/>
              <a:defRPr sz="2100"/>
            </a:lvl3pPr>
            <a:lvl4pPr marL="1457325" lvl="3" indent="-342900" algn="l">
              <a:spcBef>
                <a:spcPts val="600"/>
              </a:spcBef>
              <a:spcAft>
                <a:spcPts val="600"/>
              </a:spcAft>
              <a:buClr>
                <a:srgbClr val="AF0E3F"/>
              </a:buClr>
              <a:buSzPct val="140000"/>
              <a:buFont typeface="Wingdings" panose="05000000000000000000" pitchFamily="2" charset="2"/>
              <a:buChar char="§"/>
              <a:defRPr sz="2100" b="1"/>
            </a:lvl4pPr>
            <a:lvl5pPr marL="1800225" lvl="4" indent="-342900" algn="l">
              <a:spcBef>
                <a:spcPts val="600"/>
              </a:spcBef>
              <a:spcAft>
                <a:spcPts val="600"/>
              </a:spcAft>
              <a:buClr>
                <a:srgbClr val="AF0E3F"/>
              </a:buClr>
              <a:buSzPct val="140000"/>
              <a:buFont typeface="Wingdings" panose="05000000000000000000" pitchFamily="2" charset="2"/>
              <a:buChar char="§"/>
              <a:defRPr sz="2100" i="1">
                <a:solidFill>
                  <a:srgbClr val="C00000"/>
                </a:solidFill>
              </a:defRPr>
            </a:lvl5pPr>
            <a:lvl6pPr marL="1800225" lvl="5" indent="0" algn="l">
              <a:spcBef>
                <a:spcPts val="600"/>
              </a:spcBef>
              <a:spcAft>
                <a:spcPts val="600"/>
              </a:spcAft>
              <a:buClr>
                <a:srgbClr val="AF0E3F"/>
              </a:buClr>
              <a:buSzPct val="140000"/>
              <a:buFont typeface="Wingdings" panose="05000000000000000000" pitchFamily="2" charset="2"/>
              <a:buNone/>
              <a:defRPr sz="2100"/>
            </a:lvl6pPr>
            <a:lvl7pPr marL="2400300" lvl="6" indent="-257175" algn="l">
              <a:spcBef>
                <a:spcPts val="270"/>
              </a:spcBef>
              <a:spcAft>
                <a:spcPts val="0"/>
              </a:spcAft>
              <a:buSzPts val="1800"/>
              <a:buChar char="•"/>
              <a:defRPr/>
            </a:lvl7pPr>
            <a:lvl8pPr marL="2743200" lvl="7" indent="-257175" algn="l">
              <a:spcBef>
                <a:spcPts val="270"/>
              </a:spcBef>
              <a:spcAft>
                <a:spcPts val="0"/>
              </a:spcAft>
              <a:buSzPts val="1800"/>
              <a:buChar char="•"/>
              <a:defRPr/>
            </a:lvl8pPr>
            <a:lvl9pPr marL="3086100" lvl="8" indent="-257175" algn="l">
              <a:spcBef>
                <a:spcPts val="270"/>
              </a:spcBef>
              <a:spcAft>
                <a:spcPts val="0"/>
              </a:spcAft>
              <a:buSzPts val="1800"/>
              <a:buChar char="•"/>
              <a:defRPr/>
            </a:lvl9pPr>
          </a:lstStyle>
          <a:p>
            <a:r>
              <a:rPr lang="en-PH" dirty="0"/>
              <a:t>Sample text</a:t>
            </a:r>
          </a:p>
        </p:txBody>
      </p:sp>
      <p:sp>
        <p:nvSpPr>
          <p:cNvPr id="27" name="Google Shape;28;p31">
            <a:extLst>
              <a:ext uri="{FF2B5EF4-FFF2-40B4-BE49-F238E27FC236}">
                <a16:creationId xmlns:a16="http://schemas.microsoft.com/office/drawing/2014/main" id="{F9EBFDC1-A551-FD54-3832-55F976F86CE4}"/>
              </a:ext>
            </a:extLst>
          </p:cNvPr>
          <p:cNvSpPr txBox="1">
            <a:spLocks noGrp="1"/>
          </p:cNvSpPr>
          <p:nvPr>
            <p:ph type="title" hasCustomPrompt="1"/>
          </p:nvPr>
        </p:nvSpPr>
        <p:spPr>
          <a:xfrm>
            <a:off x="628648" y="592963"/>
            <a:ext cx="8058151" cy="619827"/>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Clr>
                <a:srgbClr val="C00000"/>
              </a:buClr>
              <a:buSzPts val="1800"/>
              <a:buNone/>
              <a:defRPr sz="6000" b="1" spc="-300">
                <a:ln w="0">
                  <a:noFill/>
                </a:ln>
                <a:solidFill>
                  <a:srgbClr val="002060"/>
                </a:solidFill>
                <a:effectLst>
                  <a:outerShdw dist="50800" dir="8100000" algn="tr" rotWithShape="0">
                    <a:srgbClr val="FFC000"/>
                  </a:outerShdw>
                </a:effectLst>
                <a:latin typeface="Bahnschrift SemiBold" panose="020B0502040204020203" pitchFamily="34" charset="0"/>
                <a:cs typeface="Helvetica" panose="020B0604020202020204" pitchFamily="34" charset="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en-US" dirty="0"/>
              <a:t>	reflection</a:t>
            </a:r>
            <a:endParaRPr dirty="0"/>
          </a:p>
        </p:txBody>
      </p:sp>
      <p:sp>
        <p:nvSpPr>
          <p:cNvPr id="10" name="Footer Placeholder 4">
            <a:extLst>
              <a:ext uri="{FF2B5EF4-FFF2-40B4-BE49-F238E27FC236}">
                <a16:creationId xmlns:a16="http://schemas.microsoft.com/office/drawing/2014/main" id="{0C0EA192-0932-FEAE-9E17-3AF1158A6950}"/>
              </a:ext>
            </a:extLst>
          </p:cNvPr>
          <p:cNvSpPr>
            <a:spLocks noGrp="1"/>
          </p:cNvSpPr>
          <p:nvPr>
            <p:ph type="ftr" sz="quarter" idx="3"/>
          </p:nvPr>
        </p:nvSpPr>
        <p:spPr>
          <a:xfrm>
            <a:off x="628649" y="6356351"/>
            <a:ext cx="6818525" cy="365125"/>
          </a:xfrm>
          <a:prstGeom prst="rect">
            <a:avLst/>
          </a:prstGeom>
        </p:spPr>
        <p:txBody>
          <a:bodyPr vert="horz" lIns="91440" tIns="45720" rIns="91440" bIns="45720" rtlCol="0" anchor="ctr"/>
          <a:lstStyle>
            <a:lvl1pPr algn="l">
              <a:defRPr sz="1800" spc="300">
                <a:solidFill>
                  <a:srgbClr val="002060"/>
                </a:solidFill>
                <a:latin typeface="Bahnschrift Condensed" panose="020B0502040204020203" pitchFamily="34" charset="0"/>
              </a:defRPr>
            </a:lvl1pPr>
          </a:lstStyle>
          <a:p>
            <a:r>
              <a:rPr lang="en-US"/>
              <a:t>Physics 305 - Computational Imaging</a:t>
            </a:r>
            <a:endParaRPr lang="en-US" dirty="0"/>
          </a:p>
        </p:txBody>
      </p:sp>
      <p:sp>
        <p:nvSpPr>
          <p:cNvPr id="11" name="Slide Number Placeholder 5">
            <a:extLst>
              <a:ext uri="{FF2B5EF4-FFF2-40B4-BE49-F238E27FC236}">
                <a16:creationId xmlns:a16="http://schemas.microsoft.com/office/drawing/2014/main" id="{5997149A-AE92-98E3-B00D-1C6E247F5246}"/>
              </a:ext>
            </a:extLst>
          </p:cNvPr>
          <p:cNvSpPr>
            <a:spLocks noGrp="1"/>
          </p:cNvSpPr>
          <p:nvPr>
            <p:ph type="sldNum" sz="quarter" idx="4"/>
          </p:nvPr>
        </p:nvSpPr>
        <p:spPr>
          <a:xfrm>
            <a:off x="7588576" y="6356351"/>
            <a:ext cx="926773" cy="365125"/>
          </a:xfrm>
          <a:prstGeom prst="rect">
            <a:avLst/>
          </a:prstGeom>
        </p:spPr>
        <p:txBody>
          <a:bodyPr vert="horz" lIns="91440" tIns="45720" rIns="91440" bIns="45720" rtlCol="0" anchor="ctr"/>
          <a:lstStyle>
            <a:lvl1pPr algn="r">
              <a:defRPr sz="1800" spc="300">
                <a:solidFill>
                  <a:srgbClr val="FFC000"/>
                </a:solidFill>
                <a:latin typeface="Bahnschrift Condensed" panose="020B0502040204020203" pitchFamily="34" charset="0"/>
              </a:defRPr>
            </a:lvl1pPr>
          </a:lstStyle>
          <a:p>
            <a:fld id="{8262CFD8-7A98-47E6-A2CC-B17DDA24BA0E}" type="slidenum">
              <a:rPr lang="en-US" smtClean="0"/>
              <a:pPr/>
              <a:t>‹#›</a:t>
            </a:fld>
            <a:endParaRPr lang="en-US" dirty="0"/>
          </a:p>
        </p:txBody>
      </p:sp>
      <p:sp>
        <p:nvSpPr>
          <p:cNvPr id="13" name="Google Shape;28;p31">
            <a:extLst>
              <a:ext uri="{FF2B5EF4-FFF2-40B4-BE49-F238E27FC236}">
                <a16:creationId xmlns:a16="http://schemas.microsoft.com/office/drawing/2014/main" id="{69155587-274E-3D4D-6FAB-37A2307CD7B0}"/>
              </a:ext>
            </a:extLst>
          </p:cNvPr>
          <p:cNvSpPr txBox="1">
            <a:spLocks/>
          </p:cNvSpPr>
          <p:nvPr userDrawn="1"/>
        </p:nvSpPr>
        <p:spPr>
          <a:xfrm>
            <a:off x="457200" y="4538057"/>
            <a:ext cx="5773918" cy="619827"/>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C00000"/>
              </a:buClr>
              <a:buSzPts val="1800"/>
              <a:buFont typeface="Arial"/>
              <a:buNone/>
              <a:defRPr sz="6000" b="1" i="0" u="none" strike="noStrike" cap="none">
                <a:ln w="0">
                  <a:noFill/>
                </a:ln>
                <a:solidFill>
                  <a:srgbClr val="D64045"/>
                </a:solidFill>
                <a:effectLst>
                  <a:outerShdw dist="38100" dir="8100000" algn="tr" rotWithShape="0">
                    <a:srgbClr val="467599"/>
                  </a:outerShdw>
                </a:effectLst>
                <a:latin typeface="Bahnschrift Condensed" panose="020B0502040204020203" pitchFamily="34" charset="0"/>
                <a:ea typeface="Verdana" panose="020B0604030504040204" pitchFamily="34" charset="0"/>
                <a:cs typeface="Helvetica" panose="020B0604020202020204" pitchFamily="34" charset="0"/>
                <a:sym typeface="Arial"/>
              </a:defRPr>
            </a:lvl1pPr>
            <a:lvl2pPr marR="0" lvl="1" algn="l" rtl="0" eaLnBrk="1" hangingPunct="1">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9pPr>
          </a:lstStyle>
          <a:p>
            <a:pPr algn="l"/>
            <a:r>
              <a:rPr lang="en-US" dirty="0">
                <a:solidFill>
                  <a:srgbClr val="FFC000"/>
                </a:solidFill>
                <a:effectLst>
                  <a:outerShdw dist="50800" dir="8100000" algn="tr" rotWithShape="0">
                    <a:srgbClr val="002060"/>
                  </a:outerShdw>
                </a:effectLst>
              </a:rPr>
              <a:t>		 </a:t>
            </a:r>
            <a:r>
              <a:rPr lang="en-US" spc="-300" dirty="0">
                <a:solidFill>
                  <a:srgbClr val="FFC000"/>
                </a:solidFill>
                <a:effectLst>
                  <a:outerShdw dist="50800" dir="8100000" algn="tr" rotWithShape="0">
                    <a:srgbClr val="002060"/>
                  </a:outerShdw>
                </a:effectLst>
                <a:latin typeface="Bahnschrift SemiBold" panose="020B0502040204020203" pitchFamily="34" charset="0"/>
              </a:rPr>
              <a:t>references</a:t>
            </a:r>
          </a:p>
        </p:txBody>
      </p:sp>
      <p:sp>
        <p:nvSpPr>
          <p:cNvPr id="15" name="Google Shape;29;p31">
            <a:extLst>
              <a:ext uri="{FF2B5EF4-FFF2-40B4-BE49-F238E27FC236}">
                <a16:creationId xmlns:a16="http://schemas.microsoft.com/office/drawing/2014/main" id="{8DE1B49A-DE74-91FA-2C55-7A926302AD4F}"/>
              </a:ext>
            </a:extLst>
          </p:cNvPr>
          <p:cNvSpPr txBox="1">
            <a:spLocks noGrp="1"/>
          </p:cNvSpPr>
          <p:nvPr>
            <p:ph type="body" idx="10" hasCustomPrompt="1"/>
          </p:nvPr>
        </p:nvSpPr>
        <p:spPr>
          <a:xfrm>
            <a:off x="628649" y="5229698"/>
            <a:ext cx="8058152" cy="1035339"/>
          </a:xfrm>
          <a:prstGeom prst="rect">
            <a:avLst/>
          </a:prstGeom>
          <a:noFill/>
          <a:ln>
            <a:noFill/>
          </a:ln>
        </p:spPr>
        <p:txBody>
          <a:bodyPr spcFirstLastPara="1" wrap="square" lIns="91425" tIns="45700" rIns="91425" bIns="45700" anchor="t" anchorCtr="0">
            <a:noAutofit/>
          </a:bodyPr>
          <a:lstStyle>
            <a:lvl1pPr marL="312896" lvl="0" indent="-214313" algn="l">
              <a:lnSpc>
                <a:spcPct val="100000"/>
              </a:lnSpc>
              <a:spcBef>
                <a:spcPts val="0"/>
              </a:spcBef>
              <a:spcAft>
                <a:spcPts val="0"/>
              </a:spcAft>
              <a:buClr>
                <a:srgbClr val="FFC000"/>
              </a:buClr>
              <a:buSzPct val="100000"/>
              <a:buFont typeface="Wingdings" panose="05000000000000000000" pitchFamily="2" charset="2"/>
              <a:buChar char="§"/>
              <a:defRPr sz="1400" spc="0">
                <a:solidFill>
                  <a:schemeClr val="tx1"/>
                </a:solidFill>
                <a:effectLst/>
                <a:latin typeface="Bahnschrift Light" panose="020B0502040204020203" pitchFamily="34" charset="0"/>
                <a:ea typeface="Verdana" panose="020B0604030504040204" pitchFamily="34" charset="0"/>
                <a:cs typeface="Helvetica" panose="020B0604020202020204" pitchFamily="34" charset="0"/>
              </a:defRPr>
            </a:lvl1pPr>
            <a:lvl2pPr marL="784384" lvl="1" indent="-342900" algn="l">
              <a:spcBef>
                <a:spcPts val="600"/>
              </a:spcBef>
              <a:spcAft>
                <a:spcPts val="600"/>
              </a:spcAft>
              <a:buClr>
                <a:srgbClr val="AF0E3F"/>
              </a:buClr>
              <a:buSzPct val="140000"/>
              <a:buFont typeface="Wingdings" panose="05000000000000000000" pitchFamily="2" charset="2"/>
              <a:buChar char="§"/>
              <a:defRPr sz="2100">
                <a:solidFill>
                  <a:srgbClr val="FF6464"/>
                </a:solidFill>
              </a:defRPr>
            </a:lvl2pPr>
            <a:lvl3pPr marL="1122998" lvl="2" indent="-342900" algn="l">
              <a:spcBef>
                <a:spcPts val="600"/>
              </a:spcBef>
              <a:spcAft>
                <a:spcPts val="600"/>
              </a:spcAft>
              <a:buClr>
                <a:srgbClr val="AF0E3F"/>
              </a:buClr>
              <a:buSzPct val="140000"/>
              <a:buFont typeface="Wingdings" panose="05000000000000000000" pitchFamily="2" charset="2"/>
              <a:buChar char="§"/>
              <a:defRPr sz="2100"/>
            </a:lvl3pPr>
            <a:lvl4pPr marL="1457325" lvl="3" indent="-342900" algn="l">
              <a:spcBef>
                <a:spcPts val="600"/>
              </a:spcBef>
              <a:spcAft>
                <a:spcPts val="600"/>
              </a:spcAft>
              <a:buClr>
                <a:srgbClr val="AF0E3F"/>
              </a:buClr>
              <a:buSzPct val="140000"/>
              <a:buFont typeface="Wingdings" panose="05000000000000000000" pitchFamily="2" charset="2"/>
              <a:buChar char="§"/>
              <a:defRPr sz="2100" b="1"/>
            </a:lvl4pPr>
            <a:lvl5pPr marL="1800225" lvl="4" indent="-342900" algn="l">
              <a:spcBef>
                <a:spcPts val="600"/>
              </a:spcBef>
              <a:spcAft>
                <a:spcPts val="600"/>
              </a:spcAft>
              <a:buClr>
                <a:srgbClr val="AF0E3F"/>
              </a:buClr>
              <a:buSzPct val="140000"/>
              <a:buFont typeface="Wingdings" panose="05000000000000000000" pitchFamily="2" charset="2"/>
              <a:buChar char="§"/>
              <a:defRPr sz="2100" i="1">
                <a:solidFill>
                  <a:srgbClr val="C00000"/>
                </a:solidFill>
              </a:defRPr>
            </a:lvl5pPr>
            <a:lvl6pPr marL="1800225" lvl="5" indent="0" algn="l">
              <a:spcBef>
                <a:spcPts val="600"/>
              </a:spcBef>
              <a:spcAft>
                <a:spcPts val="600"/>
              </a:spcAft>
              <a:buClr>
                <a:srgbClr val="AF0E3F"/>
              </a:buClr>
              <a:buSzPct val="140000"/>
              <a:buFont typeface="Wingdings" panose="05000000000000000000" pitchFamily="2" charset="2"/>
              <a:buNone/>
              <a:defRPr sz="2100"/>
            </a:lvl6pPr>
            <a:lvl7pPr marL="2400300" lvl="6" indent="-257175" algn="l">
              <a:spcBef>
                <a:spcPts val="270"/>
              </a:spcBef>
              <a:spcAft>
                <a:spcPts val="0"/>
              </a:spcAft>
              <a:buSzPts val="1800"/>
              <a:buChar char="•"/>
              <a:defRPr/>
            </a:lvl7pPr>
            <a:lvl8pPr marL="2743200" lvl="7" indent="-257175" algn="l">
              <a:spcBef>
                <a:spcPts val="270"/>
              </a:spcBef>
              <a:spcAft>
                <a:spcPts val="0"/>
              </a:spcAft>
              <a:buSzPts val="1800"/>
              <a:buChar char="•"/>
              <a:defRPr/>
            </a:lvl8pPr>
            <a:lvl9pPr marL="3086100" lvl="8" indent="-257175" algn="l">
              <a:spcBef>
                <a:spcPts val="270"/>
              </a:spcBef>
              <a:spcAft>
                <a:spcPts val="0"/>
              </a:spcAft>
              <a:buSzPts val="1800"/>
              <a:buChar char="•"/>
              <a:defRPr/>
            </a:lvl9pPr>
          </a:lstStyle>
          <a:p>
            <a:r>
              <a:rPr lang="en-PH" dirty="0"/>
              <a:t>Sample text</a:t>
            </a:r>
          </a:p>
        </p:txBody>
      </p:sp>
      <p:pic>
        <p:nvPicPr>
          <p:cNvPr id="3" name="Graphic 2" descr="Quill with solid fill">
            <a:extLst>
              <a:ext uri="{FF2B5EF4-FFF2-40B4-BE49-F238E27FC236}">
                <a16:creationId xmlns:a16="http://schemas.microsoft.com/office/drawing/2014/main" id="{B9FFA53B-2F18-9DF8-3F6A-763705EA42D4}"/>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28648" y="108870"/>
            <a:ext cx="1216291" cy="1216291"/>
          </a:xfrm>
          <a:prstGeom prst="rect">
            <a:avLst/>
          </a:prstGeom>
          <a:effectLst>
            <a:outerShdw dist="38100" dir="8100000" algn="tr" rotWithShape="0">
              <a:srgbClr val="FFC000"/>
            </a:outerShdw>
          </a:effectLst>
        </p:spPr>
      </p:pic>
      <p:pic>
        <p:nvPicPr>
          <p:cNvPr id="5" name="Graphic 4" descr="Books on shelf with solid fill">
            <a:extLst>
              <a:ext uri="{FF2B5EF4-FFF2-40B4-BE49-F238E27FC236}">
                <a16:creationId xmlns:a16="http://schemas.microsoft.com/office/drawing/2014/main" id="{AB4532E4-388F-287E-4D9F-36F277E56A34}"/>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28648" y="4291796"/>
            <a:ext cx="1057912" cy="1057912"/>
          </a:xfrm>
          <a:prstGeom prst="rect">
            <a:avLst/>
          </a:prstGeom>
          <a:effectLst>
            <a:outerShdw dist="38100" dir="8100000" algn="tr" rotWithShape="0">
              <a:srgbClr val="002060"/>
            </a:outerShdw>
          </a:effectLst>
        </p:spPr>
      </p:pic>
      <p:pic>
        <p:nvPicPr>
          <p:cNvPr id="2" name="Graphic 1" descr="Planet earth and moon">
            <a:extLst>
              <a:ext uri="{FF2B5EF4-FFF2-40B4-BE49-F238E27FC236}">
                <a16:creationId xmlns:a16="http://schemas.microsoft.com/office/drawing/2014/main" id="{D2AAEF58-3392-E77E-B7C7-F27889A78C45}"/>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250562" y="5975203"/>
            <a:ext cx="1035339" cy="1035339"/>
          </a:xfrm>
          <a:prstGeom prst="rect">
            <a:avLst/>
          </a:prstGeom>
        </p:spPr>
      </p:pic>
    </p:spTree>
    <p:extLst>
      <p:ext uri="{BB962C8B-B14F-4D97-AF65-F5344CB8AC3E}">
        <p14:creationId xmlns:p14="http://schemas.microsoft.com/office/powerpoint/2010/main" val="3193476384"/>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a:t>Physics 305 - Computational Imaging</a:t>
            </a:r>
            <a:endParaRPr lang="en-US" dirty="0"/>
          </a:p>
        </p:txBody>
      </p:sp>
      <p:sp>
        <p:nvSpPr>
          <p:cNvPr id="2" name="Title 1"/>
          <p:cNvSpPr>
            <a:spLocks noGrp="1"/>
          </p:cNvSpPr>
          <p:nvPr>
            <p:ph type="title"/>
          </p:nvPr>
        </p:nvSpPr>
        <p:spPr/>
        <p:txBody>
          <a:bodyPr/>
          <a:lstStyle>
            <a:lvl1pPr>
              <a:defRPr b="1" i="0" spc="0">
                <a:effectLst>
                  <a:outerShdw dist="38100" dir="8100000" algn="tr" rotWithShape="0">
                    <a:srgbClr val="467599"/>
                  </a:outerShdw>
                </a:effectLst>
                <a:latin typeface="Bahnschrift SemiBold Condensed" panose="020B0502040204020203" pitchFamily="34" charset="0"/>
              </a:defRPr>
            </a:lvl1pPr>
          </a:lstStyle>
          <a:p>
            <a:r>
              <a:rPr lang="en-US" dirty="0"/>
              <a:t>Click to edit Master title style</a:t>
            </a:r>
          </a:p>
        </p:txBody>
      </p:sp>
      <p:sp>
        <p:nvSpPr>
          <p:cNvPr id="3" name="Content Placeholder 2"/>
          <p:cNvSpPr>
            <a:spLocks noGrp="1"/>
          </p:cNvSpPr>
          <p:nvPr>
            <p:ph idx="1"/>
          </p:nvPr>
        </p:nvSpPr>
        <p:spPr/>
        <p:txBody>
          <a:bodyPr/>
          <a:lstStyle>
            <a:lvl1pPr>
              <a:defRPr spc="0">
                <a:latin typeface="Bahnschrift SemiLight" panose="020B0502040204020203" pitchFamily="34" charset="0"/>
              </a:defRPr>
            </a:lvl1pPr>
            <a:lvl2pPr>
              <a:defRPr spc="0">
                <a:latin typeface="Bahnschrift SemiLight" panose="020B0502040204020203" pitchFamily="34" charset="0"/>
              </a:defRPr>
            </a:lvl2pPr>
            <a:lvl3pPr>
              <a:defRPr spc="0">
                <a:latin typeface="Bahnschrift SemiLight" panose="020B0502040204020203" pitchFamily="34" charset="0"/>
              </a:defRPr>
            </a:lvl3pPr>
            <a:lvl4pPr>
              <a:defRPr spc="0">
                <a:latin typeface="Bahnschrift SemiLight" panose="020B0502040204020203" pitchFamily="34" charset="0"/>
              </a:defRPr>
            </a:lvl4pPr>
            <a:lvl5pPr>
              <a:defRPr spc="0">
                <a:latin typeface="Bahnschrift SemiLight"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p>
            <a:fld id="{8262CFD8-7A98-47E6-A2CC-B17DDA24BA0E}" type="slidenum">
              <a:rPr lang="en-US" smtClean="0"/>
              <a:t>‹#›</a:t>
            </a:fld>
            <a:endParaRPr lang="en-US"/>
          </a:p>
        </p:txBody>
      </p:sp>
      <p:pic>
        <p:nvPicPr>
          <p:cNvPr id="4" name="Graphic 3" descr="Planet earth and moon">
            <a:extLst>
              <a:ext uri="{FF2B5EF4-FFF2-40B4-BE49-F238E27FC236}">
                <a16:creationId xmlns:a16="http://schemas.microsoft.com/office/drawing/2014/main" id="{D2D36B0F-BD7D-1F61-9387-72305D9C9E9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250562" y="5975203"/>
            <a:ext cx="1035339" cy="1035339"/>
          </a:xfrm>
          <a:prstGeom prst="rect">
            <a:avLst/>
          </a:prstGeom>
        </p:spPr>
      </p:pic>
    </p:spTree>
    <p:extLst>
      <p:ext uri="{BB962C8B-B14F-4D97-AF65-F5344CB8AC3E}">
        <p14:creationId xmlns:p14="http://schemas.microsoft.com/office/powerpoint/2010/main" val="1938586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628650" y="6356351"/>
            <a:ext cx="2057400" cy="365125"/>
          </a:xfrm>
          <a:prstGeom prst="rect">
            <a:avLst/>
          </a:prstGeom>
        </p:spPr>
        <p:txBody>
          <a:bodyPr/>
          <a:lstStyle/>
          <a:p>
            <a:endParaRPr lang="en-US"/>
          </a:p>
        </p:txBody>
      </p:sp>
      <p:sp>
        <p:nvSpPr>
          <p:cNvPr id="5" name="Footer Placeholder 4"/>
          <p:cNvSpPr>
            <a:spLocks noGrp="1"/>
          </p:cNvSpPr>
          <p:nvPr>
            <p:ph type="ftr" sz="quarter" idx="11"/>
          </p:nvPr>
        </p:nvSpPr>
        <p:spPr/>
        <p:txBody>
          <a:bodyPr/>
          <a:lstStyle/>
          <a:p>
            <a:r>
              <a:rPr lang="en-US"/>
              <a:t>Physics 305 - Computational Imaging</a:t>
            </a:r>
          </a:p>
        </p:txBody>
      </p:sp>
      <p:sp>
        <p:nvSpPr>
          <p:cNvPr id="6" name="Slide Number Placeholder 5"/>
          <p:cNvSpPr>
            <a:spLocks noGrp="1"/>
          </p:cNvSpPr>
          <p:nvPr>
            <p:ph type="sldNum" sz="quarter" idx="12"/>
          </p:nvPr>
        </p:nvSpPr>
        <p:spPr/>
        <p:txBody>
          <a:bodyPr/>
          <a:lstStyle/>
          <a:p>
            <a:fld id="{8262CFD8-7A98-47E6-A2CC-B17DDA24BA0E}" type="slidenum">
              <a:rPr lang="en-US" smtClean="0"/>
              <a:t>‹#›</a:t>
            </a:fld>
            <a:endParaRPr lang="en-US"/>
          </a:p>
        </p:txBody>
      </p:sp>
    </p:spTree>
    <p:extLst>
      <p:ext uri="{BB962C8B-B14F-4D97-AF65-F5344CB8AC3E}">
        <p14:creationId xmlns:p14="http://schemas.microsoft.com/office/powerpoint/2010/main" val="21166141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628650" y="6356351"/>
            <a:ext cx="2057400" cy="365125"/>
          </a:xfrm>
          <a:prstGeom prst="rect">
            <a:avLst/>
          </a:prstGeom>
        </p:spPr>
        <p:txBody>
          <a:bodyPr/>
          <a:lstStyle/>
          <a:p>
            <a:endParaRPr lang="en-US"/>
          </a:p>
        </p:txBody>
      </p:sp>
      <p:sp>
        <p:nvSpPr>
          <p:cNvPr id="6" name="Footer Placeholder 5"/>
          <p:cNvSpPr>
            <a:spLocks noGrp="1"/>
          </p:cNvSpPr>
          <p:nvPr>
            <p:ph type="ftr" sz="quarter" idx="11"/>
          </p:nvPr>
        </p:nvSpPr>
        <p:spPr/>
        <p:txBody>
          <a:bodyPr/>
          <a:lstStyle/>
          <a:p>
            <a:r>
              <a:rPr lang="en-US"/>
              <a:t>Physics 305 - Computational Imaging</a:t>
            </a:r>
          </a:p>
        </p:txBody>
      </p:sp>
      <p:sp>
        <p:nvSpPr>
          <p:cNvPr id="7" name="Slide Number Placeholder 6"/>
          <p:cNvSpPr>
            <a:spLocks noGrp="1"/>
          </p:cNvSpPr>
          <p:nvPr>
            <p:ph type="sldNum" sz="quarter" idx="12"/>
          </p:nvPr>
        </p:nvSpPr>
        <p:spPr/>
        <p:txBody>
          <a:bodyPr/>
          <a:lstStyle/>
          <a:p>
            <a:fld id="{8262CFD8-7A98-47E6-A2CC-B17DDA24BA0E}" type="slidenum">
              <a:rPr lang="en-US" smtClean="0"/>
              <a:t>‹#›</a:t>
            </a:fld>
            <a:endParaRPr lang="en-US"/>
          </a:p>
        </p:txBody>
      </p:sp>
    </p:spTree>
    <p:extLst>
      <p:ext uri="{BB962C8B-B14F-4D97-AF65-F5344CB8AC3E}">
        <p14:creationId xmlns:p14="http://schemas.microsoft.com/office/powerpoint/2010/main" val="11854803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628650" y="6356351"/>
            <a:ext cx="2057400" cy="365125"/>
          </a:xfrm>
          <a:prstGeom prst="rect">
            <a:avLst/>
          </a:prstGeom>
        </p:spPr>
        <p:txBody>
          <a:bodyPr/>
          <a:lstStyle/>
          <a:p>
            <a:endParaRPr lang="en-US"/>
          </a:p>
        </p:txBody>
      </p:sp>
      <p:sp>
        <p:nvSpPr>
          <p:cNvPr id="8" name="Footer Placeholder 7"/>
          <p:cNvSpPr>
            <a:spLocks noGrp="1"/>
          </p:cNvSpPr>
          <p:nvPr>
            <p:ph type="ftr" sz="quarter" idx="11"/>
          </p:nvPr>
        </p:nvSpPr>
        <p:spPr/>
        <p:txBody>
          <a:bodyPr/>
          <a:lstStyle/>
          <a:p>
            <a:r>
              <a:rPr lang="en-US"/>
              <a:t>Physics 305 - Computational Imaging</a:t>
            </a:r>
          </a:p>
        </p:txBody>
      </p:sp>
      <p:sp>
        <p:nvSpPr>
          <p:cNvPr id="9" name="Slide Number Placeholder 8"/>
          <p:cNvSpPr>
            <a:spLocks noGrp="1"/>
          </p:cNvSpPr>
          <p:nvPr>
            <p:ph type="sldNum" sz="quarter" idx="12"/>
          </p:nvPr>
        </p:nvSpPr>
        <p:spPr/>
        <p:txBody>
          <a:bodyPr/>
          <a:lstStyle/>
          <a:p>
            <a:fld id="{8262CFD8-7A98-47E6-A2CC-B17DDA24BA0E}" type="slidenum">
              <a:rPr lang="en-US" smtClean="0"/>
              <a:t>‹#›</a:t>
            </a:fld>
            <a:endParaRPr lang="en-US"/>
          </a:p>
        </p:txBody>
      </p:sp>
    </p:spTree>
    <p:extLst>
      <p:ext uri="{BB962C8B-B14F-4D97-AF65-F5344CB8AC3E}">
        <p14:creationId xmlns:p14="http://schemas.microsoft.com/office/powerpoint/2010/main" val="15011012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a:xfrm>
            <a:off x="628650" y="6356351"/>
            <a:ext cx="2057400" cy="365125"/>
          </a:xfrm>
          <a:prstGeom prst="rect">
            <a:avLst/>
          </a:prstGeom>
        </p:spPr>
        <p:txBody>
          <a:bodyPr/>
          <a:lstStyle/>
          <a:p>
            <a:endParaRPr lang="en-US"/>
          </a:p>
        </p:txBody>
      </p:sp>
      <p:sp>
        <p:nvSpPr>
          <p:cNvPr id="4" name="Footer Placeholder 3"/>
          <p:cNvSpPr>
            <a:spLocks noGrp="1"/>
          </p:cNvSpPr>
          <p:nvPr>
            <p:ph type="ftr" sz="quarter" idx="11"/>
          </p:nvPr>
        </p:nvSpPr>
        <p:spPr/>
        <p:txBody>
          <a:bodyPr/>
          <a:lstStyle/>
          <a:p>
            <a:r>
              <a:rPr lang="en-US"/>
              <a:t>Physics 305 - Computational Imaging</a:t>
            </a:r>
          </a:p>
        </p:txBody>
      </p:sp>
      <p:sp>
        <p:nvSpPr>
          <p:cNvPr id="5" name="Slide Number Placeholder 4"/>
          <p:cNvSpPr>
            <a:spLocks noGrp="1"/>
          </p:cNvSpPr>
          <p:nvPr>
            <p:ph type="sldNum" sz="quarter" idx="12"/>
          </p:nvPr>
        </p:nvSpPr>
        <p:spPr/>
        <p:txBody>
          <a:bodyPr/>
          <a:lstStyle/>
          <a:p>
            <a:fld id="{8262CFD8-7A98-47E6-A2CC-B17DDA24BA0E}" type="slidenum">
              <a:rPr lang="en-US" smtClean="0"/>
              <a:t>‹#›</a:t>
            </a:fld>
            <a:endParaRPr lang="en-US"/>
          </a:p>
        </p:txBody>
      </p:sp>
    </p:spTree>
    <p:extLst>
      <p:ext uri="{BB962C8B-B14F-4D97-AF65-F5344CB8AC3E}">
        <p14:creationId xmlns:p14="http://schemas.microsoft.com/office/powerpoint/2010/main" val="16721116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365128"/>
            <a:ext cx="7886700" cy="5811836"/>
          </a:xfrm>
        </p:spPr>
        <p:txBody>
          <a:bodyPr/>
          <a:lstStyle>
            <a:lvl1pPr>
              <a:defRPr spc="0">
                <a:latin typeface="Bahnschrift SemiLight" panose="020B0502040204020203" pitchFamily="34" charset="0"/>
              </a:defRPr>
            </a:lvl1pPr>
            <a:lvl2pPr>
              <a:defRPr spc="0">
                <a:latin typeface="Bahnschrift SemiLight" panose="020B0502040204020203" pitchFamily="34" charset="0"/>
              </a:defRPr>
            </a:lvl2pPr>
            <a:lvl3pPr>
              <a:defRPr spc="0">
                <a:latin typeface="Bahnschrift SemiLight" panose="020B0502040204020203" pitchFamily="34" charset="0"/>
              </a:defRPr>
            </a:lvl3pPr>
            <a:lvl4pPr>
              <a:defRPr spc="0">
                <a:latin typeface="Bahnschrift SemiLight" panose="020B0502040204020203" pitchFamily="34" charset="0"/>
              </a:defRPr>
            </a:lvl4pPr>
            <a:lvl5pPr>
              <a:defRPr spc="0">
                <a:latin typeface="Bahnschrift SemiLight"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11"/>
          </p:nvPr>
        </p:nvSpPr>
        <p:spPr/>
        <p:txBody>
          <a:bodyPr/>
          <a:lstStyle/>
          <a:p>
            <a:r>
              <a:rPr lang="en-US"/>
              <a:t>Physics 305 - Computational Imaging</a:t>
            </a:r>
            <a:endParaRPr lang="en-US" dirty="0"/>
          </a:p>
        </p:txBody>
      </p:sp>
      <p:sp>
        <p:nvSpPr>
          <p:cNvPr id="6" name="Slide Number Placeholder 5"/>
          <p:cNvSpPr>
            <a:spLocks noGrp="1"/>
          </p:cNvSpPr>
          <p:nvPr>
            <p:ph type="sldNum" sz="quarter" idx="12"/>
          </p:nvPr>
        </p:nvSpPr>
        <p:spPr/>
        <p:txBody>
          <a:bodyPr/>
          <a:lstStyle/>
          <a:p>
            <a:fld id="{8262CFD8-7A98-47E6-A2CC-B17DDA24BA0E}" type="slidenum">
              <a:rPr lang="en-US" smtClean="0"/>
              <a:t>‹#›</a:t>
            </a:fld>
            <a:endParaRPr lang="en-US"/>
          </a:p>
        </p:txBody>
      </p:sp>
      <p:pic>
        <p:nvPicPr>
          <p:cNvPr id="4" name="Graphic 3" descr="Planet earth and moon">
            <a:extLst>
              <a:ext uri="{FF2B5EF4-FFF2-40B4-BE49-F238E27FC236}">
                <a16:creationId xmlns:a16="http://schemas.microsoft.com/office/drawing/2014/main" id="{D2D36B0F-BD7D-1F61-9387-72305D9C9E9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250562" y="5975203"/>
            <a:ext cx="1035339" cy="1035339"/>
          </a:xfrm>
          <a:prstGeom prst="rect">
            <a:avLst/>
          </a:prstGeom>
        </p:spPr>
      </p:pic>
    </p:spTree>
    <p:extLst>
      <p:ext uri="{BB962C8B-B14F-4D97-AF65-F5344CB8AC3E}">
        <p14:creationId xmlns:p14="http://schemas.microsoft.com/office/powerpoint/2010/main" val="20489562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3.png"/><Relationship Id="rId3" Type="http://schemas.openxmlformats.org/officeDocument/2006/relationships/slideLayout" Target="../slideLayouts/slideLayout3.xml"/><Relationship Id="rId21" Type="http://schemas.openxmlformats.org/officeDocument/2006/relationships/image" Target="../media/image6.sv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svg"/><Relationship Id="rId2" Type="http://schemas.openxmlformats.org/officeDocument/2006/relationships/slideLayout" Target="../slideLayouts/slideLayout2.xml"/><Relationship Id="rId16" Type="http://schemas.openxmlformats.org/officeDocument/2006/relationships/image" Target="../media/image1.png"/><Relationship Id="rId20"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4" name="Graphic 3" descr="An organic corner shape">
            <a:extLst>
              <a:ext uri="{FF2B5EF4-FFF2-40B4-BE49-F238E27FC236}">
                <a16:creationId xmlns:a16="http://schemas.microsoft.com/office/drawing/2014/main" id="{B7EA906F-3662-DC50-634F-A92E6C6BED00}"/>
              </a:ext>
            </a:extLst>
          </p:cNvPr>
          <p:cNvPicPr>
            <a:picLocks noChangeAspect="1"/>
          </p:cNvPicPr>
          <p:nvPr userDrawn="1"/>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rot="16200000" flipH="1">
            <a:off x="0" y="0"/>
            <a:ext cx="4572001" cy="4572001"/>
          </a:xfrm>
          <a:prstGeom prst="rect">
            <a:avLst/>
          </a:prstGeom>
        </p:spPr>
      </p:pic>
      <p:pic>
        <p:nvPicPr>
          <p:cNvPr id="9" name="Graphic 8" descr="An organic corner shape">
            <a:extLst>
              <a:ext uri="{FF2B5EF4-FFF2-40B4-BE49-F238E27FC236}">
                <a16:creationId xmlns:a16="http://schemas.microsoft.com/office/drawing/2014/main" id="{74B70A3F-820B-1E99-3381-9FE1147C1D10}"/>
              </a:ext>
            </a:extLst>
          </p:cNvPr>
          <p:cNvPicPr>
            <a:picLocks noChangeAspect="1"/>
          </p:cNvPicPr>
          <p:nvPr userDrawn="1"/>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flipH="1">
            <a:off x="5197339" y="2920077"/>
            <a:ext cx="3947160" cy="3947160"/>
          </a:xfrm>
          <a:prstGeom prst="rect">
            <a:avLst/>
          </a:prstGeom>
        </p:spPr>
      </p:pic>
      <p:sp>
        <p:nvSpPr>
          <p:cNvPr id="2" name="Title Placeholder 1"/>
          <p:cNvSpPr>
            <a:spLocks noGrp="1"/>
          </p:cNvSpPr>
          <p:nvPr>
            <p:ph type="title"/>
          </p:nvPr>
        </p:nvSpPr>
        <p:spPr>
          <a:xfrm>
            <a:off x="628650" y="365127"/>
            <a:ext cx="7886700" cy="662396"/>
          </a:xfrm>
          <a:prstGeom prst="rect">
            <a:avLst/>
          </a:prstGeom>
          <a:effectLst/>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628650" y="1131216"/>
            <a:ext cx="7886700" cy="5045747"/>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3"/>
          </p:nvPr>
        </p:nvSpPr>
        <p:spPr>
          <a:xfrm>
            <a:off x="628649" y="6356351"/>
            <a:ext cx="6818525" cy="365125"/>
          </a:xfrm>
          <a:prstGeom prst="rect">
            <a:avLst/>
          </a:prstGeom>
          <a:noFill/>
        </p:spPr>
        <p:txBody>
          <a:bodyPr vert="horz" lIns="91440" tIns="45720" rIns="91440" bIns="45720" rtlCol="0" anchor="ctr"/>
          <a:lstStyle>
            <a:lvl1pPr algn="l">
              <a:defRPr sz="1800" spc="300">
                <a:solidFill>
                  <a:srgbClr val="002060"/>
                </a:solidFill>
                <a:latin typeface="Bahnschrift Condensed" panose="020B0502040204020203" pitchFamily="34" charset="0"/>
              </a:defRPr>
            </a:lvl1pPr>
          </a:lstStyle>
          <a:p>
            <a:r>
              <a:rPr lang="en-US" dirty="0"/>
              <a:t>Physics 305 - Computational Imaging</a:t>
            </a:r>
          </a:p>
        </p:txBody>
      </p:sp>
      <p:sp>
        <p:nvSpPr>
          <p:cNvPr id="6" name="Slide Number Placeholder 5"/>
          <p:cNvSpPr>
            <a:spLocks noGrp="1"/>
          </p:cNvSpPr>
          <p:nvPr>
            <p:ph type="sldNum" sz="quarter" idx="4"/>
          </p:nvPr>
        </p:nvSpPr>
        <p:spPr>
          <a:xfrm>
            <a:off x="7588576" y="6356351"/>
            <a:ext cx="926773" cy="365125"/>
          </a:xfrm>
          <a:prstGeom prst="rect">
            <a:avLst/>
          </a:prstGeom>
          <a:noFill/>
        </p:spPr>
        <p:txBody>
          <a:bodyPr vert="horz" lIns="91440" tIns="45720" rIns="91440" bIns="45720" rtlCol="0" anchor="ctr"/>
          <a:lstStyle>
            <a:lvl1pPr algn="r">
              <a:defRPr sz="1800" b="1" i="0" spc="300">
                <a:ln w="1270">
                  <a:solidFill>
                    <a:schemeClr val="tx1"/>
                  </a:solidFill>
                </a:ln>
                <a:solidFill>
                  <a:srgbClr val="FFC000"/>
                </a:solidFill>
                <a:effectLst/>
                <a:latin typeface="Bahnschrift" panose="020B0502040204020203" pitchFamily="34" charset="0"/>
              </a:defRPr>
            </a:lvl1pPr>
          </a:lstStyle>
          <a:p>
            <a:fld id="{8262CFD8-7A98-47E6-A2CC-B17DDA24BA0E}" type="slidenum">
              <a:rPr lang="en-US" smtClean="0"/>
              <a:pPr/>
              <a:t>‹#›</a:t>
            </a:fld>
            <a:endParaRPr lang="en-US" dirty="0"/>
          </a:p>
        </p:txBody>
      </p:sp>
      <p:pic>
        <p:nvPicPr>
          <p:cNvPr id="8" name="Graphic 7" descr="A robot with a raised arm">
            <a:extLst>
              <a:ext uri="{FF2B5EF4-FFF2-40B4-BE49-F238E27FC236}">
                <a16:creationId xmlns:a16="http://schemas.microsoft.com/office/drawing/2014/main" id="{E0362193-FC52-20CC-55CF-DB70E75ECADE}"/>
              </a:ext>
            </a:extLst>
          </p:cNvPr>
          <p:cNvPicPr>
            <a:picLocks noChangeAspect="1"/>
          </p:cNvPicPr>
          <p:nvPr userDrawn="1"/>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399660" y="4233645"/>
            <a:ext cx="3028482" cy="3028482"/>
          </a:xfrm>
          <a:prstGeom prst="rect">
            <a:avLst/>
          </a:prstGeom>
        </p:spPr>
      </p:pic>
    </p:spTree>
    <p:extLst>
      <p:ext uri="{BB962C8B-B14F-4D97-AF65-F5344CB8AC3E}">
        <p14:creationId xmlns:p14="http://schemas.microsoft.com/office/powerpoint/2010/main" val="2955905657"/>
      </p:ext>
    </p:extLst>
  </p:cSld>
  <p:clrMap bg1="lt1" tx1="dk1" bg2="lt2" tx2="dk2" accent1="accent1" accent2="accent2" accent3="accent3" accent4="accent4" accent5="accent5" accent6="accent6" hlink="hlink" folHlink="folHlink"/>
  <p:sldLayoutIdLst>
    <p:sldLayoutId id="2147483661" r:id="rId1"/>
    <p:sldLayoutId id="2147483672" r:id="rId2"/>
    <p:sldLayoutId id="2147483673" r:id="rId3"/>
    <p:sldLayoutId id="2147483662" r:id="rId4"/>
    <p:sldLayoutId id="2147483663" r:id="rId5"/>
    <p:sldLayoutId id="2147483664" r:id="rId6"/>
    <p:sldLayoutId id="2147483665" r:id="rId7"/>
    <p:sldLayoutId id="2147483666" r:id="rId8"/>
    <p:sldLayoutId id="2147483674" r:id="rId9"/>
    <p:sldLayoutId id="2147483667" r:id="rId10"/>
    <p:sldLayoutId id="2147483668" r:id="rId11"/>
    <p:sldLayoutId id="2147483669" r:id="rId12"/>
    <p:sldLayoutId id="2147483670" r:id="rId13"/>
    <p:sldLayoutId id="2147483671" r:id="rId14"/>
  </p:sldLayoutIdLst>
  <p:hf hdr="0" dt="0"/>
  <p:txStyles>
    <p:titleStyle>
      <a:lvl1pPr algn="l" defTabSz="914400" rtl="0" eaLnBrk="1" latinLnBrk="0" hangingPunct="1">
        <a:lnSpc>
          <a:spcPct val="90000"/>
        </a:lnSpc>
        <a:spcBef>
          <a:spcPct val="0"/>
        </a:spcBef>
        <a:buNone/>
        <a:defRPr sz="6000" kern="1200">
          <a:ln>
            <a:solidFill>
              <a:sysClr val="windowText" lastClr="000000"/>
            </a:solidFill>
          </a:ln>
          <a:solidFill>
            <a:srgbClr val="FFC000"/>
          </a:solidFill>
          <a:effectLst>
            <a:outerShdw dist="38100" dir="8100000" algn="tr" rotWithShape="0">
              <a:srgbClr val="002060"/>
            </a:outerShdw>
          </a:effectLst>
          <a:latin typeface="Bahnschrift SemiBold Condensed" panose="020B0502040204020203" pitchFamily="34" charset="0"/>
          <a:ea typeface="+mj-ea"/>
          <a:cs typeface="+mj-cs"/>
        </a:defRPr>
      </a:lvl1pPr>
    </p:titleStyle>
    <p:bodyStyle>
      <a:lvl1pPr marL="228600" indent="-228600" algn="l" defTabSz="914400" rtl="0" eaLnBrk="1" latinLnBrk="0" hangingPunct="1">
        <a:lnSpc>
          <a:spcPct val="100000"/>
        </a:lnSpc>
        <a:spcBef>
          <a:spcPts val="0"/>
        </a:spcBef>
        <a:spcAft>
          <a:spcPts val="0"/>
        </a:spcAft>
        <a:buClr>
          <a:srgbClr val="FFC000"/>
        </a:buClr>
        <a:buFont typeface="Wingdings" panose="05000000000000000000" pitchFamily="2" charset="2"/>
        <a:buChar char="§"/>
        <a:defRPr sz="2800" b="0" i="0" kern="1200" spc="100" baseline="0">
          <a:solidFill>
            <a:schemeClr val="tx1"/>
          </a:solidFill>
          <a:latin typeface="Bahnschrift SemiLight" panose="020B0502040204020203" pitchFamily="34" charset="0"/>
          <a:ea typeface="+mn-ea"/>
          <a:cs typeface="+mn-cs"/>
        </a:defRPr>
      </a:lvl1pPr>
      <a:lvl2pPr marL="685800" indent="-228600" algn="l" defTabSz="914400" rtl="0" eaLnBrk="1" latinLnBrk="0" hangingPunct="1">
        <a:lnSpc>
          <a:spcPct val="100000"/>
        </a:lnSpc>
        <a:spcBef>
          <a:spcPts val="0"/>
        </a:spcBef>
        <a:spcAft>
          <a:spcPts val="0"/>
        </a:spcAft>
        <a:buClr>
          <a:srgbClr val="FFC000"/>
        </a:buClr>
        <a:buFont typeface="Wingdings" panose="05000000000000000000" pitchFamily="2" charset="2"/>
        <a:buChar char="§"/>
        <a:defRPr sz="2400" b="0" i="0" kern="1200" spc="100" baseline="0">
          <a:solidFill>
            <a:schemeClr val="tx1"/>
          </a:solidFill>
          <a:latin typeface="Bahnschrift SemiLight" panose="020B0502040204020203" pitchFamily="34" charset="0"/>
          <a:ea typeface="+mn-ea"/>
          <a:cs typeface="+mn-cs"/>
        </a:defRPr>
      </a:lvl2pPr>
      <a:lvl3pPr marL="1143000" indent="-228600" algn="l" defTabSz="914400" rtl="0" eaLnBrk="1" latinLnBrk="0" hangingPunct="1">
        <a:lnSpc>
          <a:spcPct val="100000"/>
        </a:lnSpc>
        <a:spcBef>
          <a:spcPts val="0"/>
        </a:spcBef>
        <a:spcAft>
          <a:spcPts val="0"/>
        </a:spcAft>
        <a:buClr>
          <a:srgbClr val="FFC000"/>
        </a:buClr>
        <a:buFont typeface="Wingdings" panose="05000000000000000000" pitchFamily="2" charset="2"/>
        <a:buChar char="§"/>
        <a:defRPr sz="2000" b="0" i="0" kern="1200" spc="100" baseline="0">
          <a:solidFill>
            <a:schemeClr val="tx1"/>
          </a:solidFill>
          <a:latin typeface="Bahnschrift SemiLight" panose="020B0502040204020203" pitchFamily="34" charset="0"/>
          <a:ea typeface="+mn-ea"/>
          <a:cs typeface="+mn-cs"/>
        </a:defRPr>
      </a:lvl3pPr>
      <a:lvl4pPr marL="1600200" indent="-228600" algn="l" defTabSz="914400" rtl="0" eaLnBrk="1" latinLnBrk="0" hangingPunct="1">
        <a:lnSpc>
          <a:spcPct val="100000"/>
        </a:lnSpc>
        <a:spcBef>
          <a:spcPts val="0"/>
        </a:spcBef>
        <a:spcAft>
          <a:spcPts val="0"/>
        </a:spcAft>
        <a:buClr>
          <a:srgbClr val="FFC000"/>
        </a:buClr>
        <a:buFont typeface="Wingdings" panose="05000000000000000000" pitchFamily="2" charset="2"/>
        <a:buChar char="§"/>
        <a:defRPr sz="1800" b="0" i="0" kern="1200" spc="100" baseline="0">
          <a:solidFill>
            <a:schemeClr val="tx1"/>
          </a:solidFill>
          <a:latin typeface="Bahnschrift SemiLight" panose="020B0502040204020203" pitchFamily="34" charset="0"/>
          <a:ea typeface="+mn-ea"/>
          <a:cs typeface="+mn-cs"/>
        </a:defRPr>
      </a:lvl4pPr>
      <a:lvl5pPr marL="2057400" indent="-228600" algn="l" defTabSz="914400" rtl="0" eaLnBrk="1" latinLnBrk="0" hangingPunct="1">
        <a:lnSpc>
          <a:spcPct val="100000"/>
        </a:lnSpc>
        <a:spcBef>
          <a:spcPts val="0"/>
        </a:spcBef>
        <a:spcAft>
          <a:spcPts val="0"/>
        </a:spcAft>
        <a:buClr>
          <a:srgbClr val="FFC000"/>
        </a:buClr>
        <a:buFont typeface="Wingdings" panose="05000000000000000000" pitchFamily="2" charset="2"/>
        <a:buChar char="§"/>
        <a:defRPr sz="1800" b="0" i="0" kern="1200" spc="100" baseline="0">
          <a:solidFill>
            <a:schemeClr val="tx1"/>
          </a:solidFill>
          <a:latin typeface="Bahnschrift SemiLight" panose="020B05020402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xml"/><Relationship Id="rId1" Type="http://schemas.openxmlformats.org/officeDocument/2006/relationships/slideLayout" Target="../slideLayouts/slideLayout9.xml"/><Relationship Id="rId4" Type="http://schemas.microsoft.com/office/2007/relationships/hdphoto" Target="../media/hdphoto1.wdp"/></Relationships>
</file>

<file path=ppt/slides/_rels/slide18.xml.rels><?xml version="1.0" encoding="UTF-8" standalone="yes"?>
<Relationships xmlns="http://schemas.openxmlformats.org/package/2006/relationships"><Relationship Id="rId2" Type="http://schemas.openxmlformats.org/officeDocument/2006/relationships/hyperlink" Target="https://github.com/reneprincipejr/Physics-305/tree/main/Activity%201%20-%20Super-resolution%20Motion%20Deblurring" TargetMode="Externa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9DE850-6026-CA65-780B-7F590AB2C0C5}"/>
              </a:ext>
            </a:extLst>
          </p:cNvPr>
          <p:cNvSpPr>
            <a:spLocks noGrp="1"/>
          </p:cNvSpPr>
          <p:nvPr>
            <p:ph type="ctrTitle" idx="4294967295"/>
          </p:nvPr>
        </p:nvSpPr>
        <p:spPr>
          <a:xfrm>
            <a:off x="685800" y="1122363"/>
            <a:ext cx="7772400" cy="2387600"/>
          </a:xfrm>
        </p:spPr>
        <p:txBody>
          <a:bodyPr/>
          <a:lstStyle/>
          <a:p>
            <a:r>
              <a:rPr lang="en-US" dirty="0"/>
              <a:t> </a:t>
            </a:r>
          </a:p>
        </p:txBody>
      </p:sp>
      <p:sp>
        <p:nvSpPr>
          <p:cNvPr id="3" name="Subtitle 2">
            <a:extLst>
              <a:ext uri="{FF2B5EF4-FFF2-40B4-BE49-F238E27FC236}">
                <a16:creationId xmlns:a16="http://schemas.microsoft.com/office/drawing/2014/main" id="{8FFE78E9-2F63-B49B-3DE7-AE8969DDF59D}"/>
              </a:ext>
            </a:extLst>
          </p:cNvPr>
          <p:cNvSpPr>
            <a:spLocks noGrp="1"/>
          </p:cNvSpPr>
          <p:nvPr>
            <p:ph type="subTitle" idx="4294967295"/>
          </p:nvPr>
        </p:nvSpPr>
        <p:spPr>
          <a:xfrm>
            <a:off x="1143000" y="3602038"/>
            <a:ext cx="6858000" cy="1655762"/>
          </a:xfrm>
        </p:spPr>
        <p:txBody>
          <a:bodyPr/>
          <a:lstStyle/>
          <a:p>
            <a:pPr marL="0" indent="0">
              <a:buNone/>
            </a:pPr>
            <a:r>
              <a:rPr lang="en-US" dirty="0"/>
              <a:t> </a:t>
            </a:r>
          </a:p>
        </p:txBody>
      </p:sp>
    </p:spTree>
    <p:extLst>
      <p:ext uri="{BB962C8B-B14F-4D97-AF65-F5344CB8AC3E}">
        <p14:creationId xmlns:p14="http://schemas.microsoft.com/office/powerpoint/2010/main" val="5383865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9CDE81E-E55A-033B-0020-8E7666C7FC02}"/>
              </a:ext>
            </a:extLst>
          </p:cNvPr>
          <p:cNvSpPr>
            <a:spLocks noGrp="1"/>
          </p:cNvSpPr>
          <p:nvPr>
            <p:ph type="ftr" sz="quarter" idx="11"/>
          </p:nvPr>
        </p:nvSpPr>
        <p:spPr/>
        <p:txBody>
          <a:bodyPr/>
          <a:lstStyle/>
          <a:p>
            <a:r>
              <a:rPr lang="en-US"/>
              <a:t>Physics 305 - Computational Imaging</a:t>
            </a:r>
          </a:p>
        </p:txBody>
      </p:sp>
      <p:sp>
        <p:nvSpPr>
          <p:cNvPr id="3" name="Slide Number Placeholder 2">
            <a:extLst>
              <a:ext uri="{FF2B5EF4-FFF2-40B4-BE49-F238E27FC236}">
                <a16:creationId xmlns:a16="http://schemas.microsoft.com/office/drawing/2014/main" id="{BE5D6168-E84D-4A35-2F93-3E5CC758B80B}"/>
              </a:ext>
            </a:extLst>
          </p:cNvPr>
          <p:cNvSpPr>
            <a:spLocks noGrp="1"/>
          </p:cNvSpPr>
          <p:nvPr>
            <p:ph type="sldNum" sz="quarter" idx="12"/>
          </p:nvPr>
        </p:nvSpPr>
        <p:spPr/>
        <p:txBody>
          <a:bodyPr/>
          <a:lstStyle/>
          <a:p>
            <a:fld id="{8262CFD8-7A98-47E6-A2CC-B17DDA24BA0E}" type="slidenum">
              <a:rPr lang="en-US" smtClean="0"/>
              <a:t>10</a:t>
            </a:fld>
            <a:endParaRPr lang="en-US"/>
          </a:p>
        </p:txBody>
      </p:sp>
      <p:pic>
        <p:nvPicPr>
          <p:cNvPr id="3074" name="Picture 2">
            <a:extLst>
              <a:ext uri="{FF2B5EF4-FFF2-40B4-BE49-F238E27FC236}">
                <a16:creationId xmlns:a16="http://schemas.microsoft.com/office/drawing/2014/main" id="{7F714B8E-6FFA-5350-2044-DB9FF972F8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2422" y="3246438"/>
            <a:ext cx="7315200" cy="311531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a:extLst>
              <a:ext uri="{FF2B5EF4-FFF2-40B4-BE49-F238E27FC236}">
                <a16:creationId xmlns:a16="http://schemas.microsoft.com/office/drawing/2014/main" id="{AEDA9A70-074A-CEE2-2371-BC3F59ACC1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2422" y="136524"/>
            <a:ext cx="7315200" cy="31153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20845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21C68A8D-FBEE-1FD7-255D-A2060632DF62}"/>
              </a:ext>
            </a:extLst>
          </p:cNvPr>
          <p:cNvSpPr>
            <a:spLocks noGrp="1"/>
          </p:cNvSpPr>
          <p:nvPr>
            <p:ph type="ftr" sz="quarter" idx="11"/>
          </p:nvPr>
        </p:nvSpPr>
        <p:spPr/>
        <p:txBody>
          <a:bodyPr/>
          <a:lstStyle/>
          <a:p>
            <a:r>
              <a:rPr lang="en-US"/>
              <a:t>Physics 305 - Computational Imaging</a:t>
            </a:r>
          </a:p>
        </p:txBody>
      </p:sp>
      <p:sp>
        <p:nvSpPr>
          <p:cNvPr id="4" name="Title 3">
            <a:extLst>
              <a:ext uri="{FF2B5EF4-FFF2-40B4-BE49-F238E27FC236}">
                <a16:creationId xmlns:a16="http://schemas.microsoft.com/office/drawing/2014/main" id="{67AA30FC-8B67-DDA9-906A-94271070A83E}"/>
              </a:ext>
            </a:extLst>
          </p:cNvPr>
          <p:cNvSpPr>
            <a:spLocks noGrp="1"/>
          </p:cNvSpPr>
          <p:nvPr>
            <p:ph type="title"/>
          </p:nvPr>
        </p:nvSpPr>
        <p:spPr/>
        <p:txBody>
          <a:bodyPr/>
          <a:lstStyle/>
          <a:p>
            <a:r>
              <a:rPr lang="en-US" dirty="0"/>
              <a:t>NP.FFT – Weiner Restoration</a:t>
            </a:r>
          </a:p>
        </p:txBody>
      </p:sp>
      <p:sp>
        <p:nvSpPr>
          <p:cNvPr id="5" name="Content Placeholder 4">
            <a:extLst>
              <a:ext uri="{FF2B5EF4-FFF2-40B4-BE49-F238E27FC236}">
                <a16:creationId xmlns:a16="http://schemas.microsoft.com/office/drawing/2014/main" id="{2CA84006-DF63-86E4-005F-0A2277CAE6F4}"/>
              </a:ext>
            </a:extLst>
          </p:cNvPr>
          <p:cNvSpPr>
            <a:spLocks noGrp="1"/>
          </p:cNvSpPr>
          <p:nvPr>
            <p:ph idx="1"/>
          </p:nvPr>
        </p:nvSpPr>
        <p:spPr/>
        <p:txBody>
          <a:bodyPr>
            <a:normAutofit/>
          </a:bodyPr>
          <a:lstStyle/>
          <a:p>
            <a:pPr marL="0" indent="0">
              <a:buNone/>
            </a:pPr>
            <a:r>
              <a:rPr lang="en-US" sz="1800" dirty="0"/>
              <a:t>Large-scale analysis of FFT restoration showed a generally downward trend of SSIM as the kernel size is increased, which means quality is degraded. However, similar to the results using a package, vertical blurs tend to degrade the image more than horizontal blur.</a:t>
            </a:r>
          </a:p>
        </p:txBody>
      </p:sp>
      <p:sp>
        <p:nvSpPr>
          <p:cNvPr id="3" name="Slide Number Placeholder 2">
            <a:extLst>
              <a:ext uri="{FF2B5EF4-FFF2-40B4-BE49-F238E27FC236}">
                <a16:creationId xmlns:a16="http://schemas.microsoft.com/office/drawing/2014/main" id="{BBF53227-19A8-306A-FBFD-15F573070BB3}"/>
              </a:ext>
            </a:extLst>
          </p:cNvPr>
          <p:cNvSpPr>
            <a:spLocks noGrp="1"/>
          </p:cNvSpPr>
          <p:nvPr>
            <p:ph type="sldNum" sz="quarter" idx="12"/>
          </p:nvPr>
        </p:nvSpPr>
        <p:spPr/>
        <p:txBody>
          <a:bodyPr/>
          <a:lstStyle/>
          <a:p>
            <a:fld id="{8262CFD8-7A98-47E6-A2CC-B17DDA24BA0E}" type="slidenum">
              <a:rPr lang="en-US" smtClean="0"/>
              <a:t>11</a:t>
            </a:fld>
            <a:endParaRPr lang="en-US"/>
          </a:p>
        </p:txBody>
      </p:sp>
      <p:pic>
        <p:nvPicPr>
          <p:cNvPr id="4098" name="Picture 2">
            <a:extLst>
              <a:ext uri="{FF2B5EF4-FFF2-40B4-BE49-F238E27FC236}">
                <a16:creationId xmlns:a16="http://schemas.microsoft.com/office/drawing/2014/main" id="{664C67DF-9FD6-EEC9-B4DA-B8BEF492C1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2374424"/>
            <a:ext cx="8229600" cy="39819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50808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D7D4D04-FBCB-6053-D763-2D3D2C918E9F}"/>
              </a:ext>
            </a:extLst>
          </p:cNvPr>
          <p:cNvSpPr>
            <a:spLocks noGrp="1"/>
          </p:cNvSpPr>
          <p:nvPr>
            <p:ph type="ftr" sz="quarter" idx="11"/>
          </p:nvPr>
        </p:nvSpPr>
        <p:spPr/>
        <p:txBody>
          <a:bodyPr/>
          <a:lstStyle/>
          <a:p>
            <a:r>
              <a:rPr lang="en-US"/>
              <a:t>Physics 305 - Computational Imaging</a:t>
            </a:r>
            <a:endParaRPr lang="en-US" dirty="0"/>
          </a:p>
        </p:txBody>
      </p:sp>
      <p:sp>
        <p:nvSpPr>
          <p:cNvPr id="6" name="Title 5">
            <a:extLst>
              <a:ext uri="{FF2B5EF4-FFF2-40B4-BE49-F238E27FC236}">
                <a16:creationId xmlns:a16="http://schemas.microsoft.com/office/drawing/2014/main" id="{058F3FEC-F9D7-21FB-7409-4969FA897738}"/>
              </a:ext>
            </a:extLst>
          </p:cNvPr>
          <p:cNvSpPr>
            <a:spLocks noGrp="1"/>
          </p:cNvSpPr>
          <p:nvPr>
            <p:ph type="title"/>
          </p:nvPr>
        </p:nvSpPr>
        <p:spPr/>
        <p:txBody>
          <a:bodyPr/>
          <a:lstStyle/>
          <a:p>
            <a:r>
              <a:rPr lang="en-US" dirty="0"/>
              <a:t>Effects of varying NSR</a:t>
            </a:r>
          </a:p>
        </p:txBody>
      </p:sp>
      <p:sp>
        <p:nvSpPr>
          <p:cNvPr id="3" name="Content Placeholder 2">
            <a:extLst>
              <a:ext uri="{FF2B5EF4-FFF2-40B4-BE49-F238E27FC236}">
                <a16:creationId xmlns:a16="http://schemas.microsoft.com/office/drawing/2014/main" id="{A0247B89-777D-F018-B953-D97F226979B4}"/>
              </a:ext>
            </a:extLst>
          </p:cNvPr>
          <p:cNvSpPr>
            <a:spLocks noGrp="1"/>
          </p:cNvSpPr>
          <p:nvPr>
            <p:ph idx="1"/>
          </p:nvPr>
        </p:nvSpPr>
        <p:spPr/>
        <p:txBody>
          <a:bodyPr>
            <a:normAutofit/>
          </a:bodyPr>
          <a:lstStyle/>
          <a:p>
            <a:pPr marL="0" indent="0">
              <a:buNone/>
            </a:pPr>
            <a:r>
              <a:rPr lang="en-US" sz="2000" dirty="0"/>
              <a:t>For a set square blur kernel, the effect of varying NSR was also explored. It was then reconstructed using </a:t>
            </a:r>
            <a:r>
              <a:rPr lang="en-US" sz="2000" b="1" dirty="0" err="1"/>
              <a:t>skimage.restoration</a:t>
            </a:r>
            <a:r>
              <a:rPr lang="en-US" sz="2000" dirty="0"/>
              <a:t>. Increasing NSR corresponds to increasing the noise, which reduced the contrast of the original image. Restoration results showed the dominant effect of noise but unlike normal blurring, the contrast remained high.</a:t>
            </a:r>
          </a:p>
        </p:txBody>
      </p:sp>
      <p:sp>
        <p:nvSpPr>
          <p:cNvPr id="5" name="Slide Number Placeholder 4">
            <a:extLst>
              <a:ext uri="{FF2B5EF4-FFF2-40B4-BE49-F238E27FC236}">
                <a16:creationId xmlns:a16="http://schemas.microsoft.com/office/drawing/2014/main" id="{50886742-1E91-880F-13BB-CFE59F8446D9}"/>
              </a:ext>
            </a:extLst>
          </p:cNvPr>
          <p:cNvSpPr>
            <a:spLocks noGrp="1"/>
          </p:cNvSpPr>
          <p:nvPr>
            <p:ph type="sldNum" sz="quarter" idx="12"/>
          </p:nvPr>
        </p:nvSpPr>
        <p:spPr/>
        <p:txBody>
          <a:bodyPr/>
          <a:lstStyle/>
          <a:p>
            <a:fld id="{8262CFD8-7A98-47E6-A2CC-B17DDA24BA0E}" type="slidenum">
              <a:rPr lang="en-US" smtClean="0"/>
              <a:t>12</a:t>
            </a:fld>
            <a:endParaRPr lang="en-US"/>
          </a:p>
        </p:txBody>
      </p:sp>
      <p:pic>
        <p:nvPicPr>
          <p:cNvPr id="5124" name="Picture 4">
            <a:extLst>
              <a:ext uri="{FF2B5EF4-FFF2-40B4-BE49-F238E27FC236}">
                <a16:creationId xmlns:a16="http://schemas.microsoft.com/office/drawing/2014/main" id="{AC0FC1B4-C27C-63E5-C063-10D1F1FDCA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00149" y="3078163"/>
            <a:ext cx="7315200" cy="3098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83218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3820BC0D-4950-6098-E7F5-B43AF925201D}"/>
              </a:ext>
            </a:extLst>
          </p:cNvPr>
          <p:cNvSpPr>
            <a:spLocks noGrp="1"/>
          </p:cNvSpPr>
          <p:nvPr>
            <p:ph idx="1"/>
          </p:nvPr>
        </p:nvSpPr>
        <p:spPr/>
        <p:txBody>
          <a:bodyPr>
            <a:normAutofit/>
          </a:bodyPr>
          <a:lstStyle/>
          <a:p>
            <a:pPr marL="0" indent="0">
              <a:buNone/>
            </a:pPr>
            <a:r>
              <a:rPr lang="en-US" sz="2000" dirty="0"/>
              <a:t>From the blur and noise analysis, the restored image is usable if the motion blur extent is not that drastic, and loss of contrast can be circumvented by adding a sufficient NSR. On increasing kernel size, the restoration is improved by adding a non-zero NSR, until such values that the quality degrades altogether.</a:t>
            </a:r>
          </a:p>
        </p:txBody>
      </p:sp>
      <p:sp>
        <p:nvSpPr>
          <p:cNvPr id="3" name="Footer Placeholder 2">
            <a:extLst>
              <a:ext uri="{FF2B5EF4-FFF2-40B4-BE49-F238E27FC236}">
                <a16:creationId xmlns:a16="http://schemas.microsoft.com/office/drawing/2014/main" id="{F013C2D8-18D3-7800-6B03-BBCB9CC790BC}"/>
              </a:ext>
            </a:extLst>
          </p:cNvPr>
          <p:cNvSpPr>
            <a:spLocks noGrp="1"/>
          </p:cNvSpPr>
          <p:nvPr>
            <p:ph type="ftr" sz="quarter" idx="11"/>
          </p:nvPr>
        </p:nvSpPr>
        <p:spPr/>
        <p:txBody>
          <a:bodyPr/>
          <a:lstStyle/>
          <a:p>
            <a:r>
              <a:rPr lang="en-US"/>
              <a:t>Physics 305 - Computational Imaging</a:t>
            </a:r>
          </a:p>
        </p:txBody>
      </p:sp>
      <p:sp>
        <p:nvSpPr>
          <p:cNvPr id="4" name="Slide Number Placeholder 3">
            <a:extLst>
              <a:ext uri="{FF2B5EF4-FFF2-40B4-BE49-F238E27FC236}">
                <a16:creationId xmlns:a16="http://schemas.microsoft.com/office/drawing/2014/main" id="{54EABEA4-9853-E229-406B-03B03F5C02B4}"/>
              </a:ext>
            </a:extLst>
          </p:cNvPr>
          <p:cNvSpPr>
            <a:spLocks noGrp="1"/>
          </p:cNvSpPr>
          <p:nvPr>
            <p:ph type="sldNum" sz="quarter" idx="12"/>
          </p:nvPr>
        </p:nvSpPr>
        <p:spPr/>
        <p:txBody>
          <a:bodyPr/>
          <a:lstStyle/>
          <a:p>
            <a:fld id="{8262CFD8-7A98-47E6-A2CC-B17DDA24BA0E}" type="slidenum">
              <a:rPr lang="en-US" smtClean="0"/>
              <a:t>13</a:t>
            </a:fld>
            <a:endParaRPr lang="en-US"/>
          </a:p>
        </p:txBody>
      </p:sp>
      <p:pic>
        <p:nvPicPr>
          <p:cNvPr id="6146" name="Picture 2">
            <a:extLst>
              <a:ext uri="{FF2B5EF4-FFF2-40B4-BE49-F238E27FC236}">
                <a16:creationId xmlns:a16="http://schemas.microsoft.com/office/drawing/2014/main" id="{81867357-5651-AE5D-067B-1A7D66615F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2037635"/>
            <a:ext cx="8229600" cy="44062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88303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CFE38DC3-4F87-262F-A1B6-15C4AFF82F06}"/>
              </a:ext>
            </a:extLst>
          </p:cNvPr>
          <p:cNvSpPr>
            <a:spLocks noGrp="1"/>
          </p:cNvSpPr>
          <p:nvPr>
            <p:ph type="ftr" sz="quarter" idx="11"/>
          </p:nvPr>
        </p:nvSpPr>
        <p:spPr/>
        <p:txBody>
          <a:bodyPr/>
          <a:lstStyle/>
          <a:p>
            <a:r>
              <a:rPr lang="en-US"/>
              <a:t>Physics 305 - Computational Imaging</a:t>
            </a:r>
          </a:p>
        </p:txBody>
      </p:sp>
      <p:sp>
        <p:nvSpPr>
          <p:cNvPr id="2" name="Title 1">
            <a:extLst>
              <a:ext uri="{FF2B5EF4-FFF2-40B4-BE49-F238E27FC236}">
                <a16:creationId xmlns:a16="http://schemas.microsoft.com/office/drawing/2014/main" id="{201DA593-B92A-C88F-9F40-0B6DBDFAA58D}"/>
              </a:ext>
            </a:extLst>
          </p:cNvPr>
          <p:cNvSpPr>
            <a:spLocks noGrp="1"/>
          </p:cNvSpPr>
          <p:nvPr>
            <p:ph type="title"/>
          </p:nvPr>
        </p:nvSpPr>
        <p:spPr/>
        <p:txBody>
          <a:bodyPr/>
          <a:lstStyle/>
          <a:p>
            <a:r>
              <a:rPr lang="en-US" dirty="0"/>
              <a:t>Gaussian Blur</a:t>
            </a:r>
          </a:p>
        </p:txBody>
      </p:sp>
      <p:sp>
        <p:nvSpPr>
          <p:cNvPr id="5" name="Content Placeholder 4">
            <a:extLst>
              <a:ext uri="{FF2B5EF4-FFF2-40B4-BE49-F238E27FC236}">
                <a16:creationId xmlns:a16="http://schemas.microsoft.com/office/drawing/2014/main" id="{32992BA0-0495-4CBF-9F42-681608D854AF}"/>
              </a:ext>
            </a:extLst>
          </p:cNvPr>
          <p:cNvSpPr>
            <a:spLocks noGrp="1"/>
          </p:cNvSpPr>
          <p:nvPr>
            <p:ph idx="1"/>
          </p:nvPr>
        </p:nvSpPr>
        <p:spPr/>
        <p:txBody>
          <a:bodyPr>
            <a:normAutofit/>
          </a:bodyPr>
          <a:lstStyle/>
          <a:p>
            <a:pPr marL="0" indent="0">
              <a:buNone/>
            </a:pPr>
            <a:r>
              <a:rPr lang="en-US" sz="2000" dirty="0"/>
              <a:t>Gaussian blurs drastically degrades the image compared to linear blurs, implying that it might be easier to correct a motion blur than a blur that is a result of an out of focused imaging system.</a:t>
            </a:r>
          </a:p>
        </p:txBody>
      </p:sp>
      <p:sp>
        <p:nvSpPr>
          <p:cNvPr id="4" name="Slide Number Placeholder 3">
            <a:extLst>
              <a:ext uri="{FF2B5EF4-FFF2-40B4-BE49-F238E27FC236}">
                <a16:creationId xmlns:a16="http://schemas.microsoft.com/office/drawing/2014/main" id="{830799FB-7440-CDA9-35F9-7131B539D9CB}"/>
              </a:ext>
            </a:extLst>
          </p:cNvPr>
          <p:cNvSpPr>
            <a:spLocks noGrp="1"/>
          </p:cNvSpPr>
          <p:nvPr>
            <p:ph type="sldNum" sz="quarter" idx="12"/>
          </p:nvPr>
        </p:nvSpPr>
        <p:spPr/>
        <p:txBody>
          <a:bodyPr/>
          <a:lstStyle/>
          <a:p>
            <a:fld id="{8262CFD8-7A98-47E6-A2CC-B17DDA24BA0E}" type="slidenum">
              <a:rPr lang="en-US" smtClean="0"/>
              <a:t>14</a:t>
            </a:fld>
            <a:endParaRPr lang="en-US"/>
          </a:p>
        </p:txBody>
      </p:sp>
      <p:pic>
        <p:nvPicPr>
          <p:cNvPr id="7170" name="Picture 2">
            <a:extLst>
              <a:ext uri="{FF2B5EF4-FFF2-40B4-BE49-F238E27FC236}">
                <a16:creationId xmlns:a16="http://schemas.microsoft.com/office/drawing/2014/main" id="{91BF7EEF-0C95-A38D-EE9B-97A52B10843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286000"/>
            <a:ext cx="9144000" cy="38941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20615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A96AEACB-4BF9-07EA-8AAF-D7FD26135F1B}"/>
              </a:ext>
            </a:extLst>
          </p:cNvPr>
          <p:cNvSpPr>
            <a:spLocks noGrp="1"/>
          </p:cNvSpPr>
          <p:nvPr>
            <p:ph type="ftr" sz="quarter" idx="11"/>
          </p:nvPr>
        </p:nvSpPr>
        <p:spPr/>
        <p:txBody>
          <a:bodyPr/>
          <a:lstStyle/>
          <a:p>
            <a:r>
              <a:rPr lang="en-US"/>
              <a:t>Physics 305 - Computational Imaging</a:t>
            </a:r>
          </a:p>
        </p:txBody>
      </p:sp>
      <p:sp>
        <p:nvSpPr>
          <p:cNvPr id="2" name="Title 1">
            <a:extLst>
              <a:ext uri="{FF2B5EF4-FFF2-40B4-BE49-F238E27FC236}">
                <a16:creationId xmlns:a16="http://schemas.microsoft.com/office/drawing/2014/main" id="{B84B052F-E0DE-B551-6AD8-2CFA412E1483}"/>
              </a:ext>
            </a:extLst>
          </p:cNvPr>
          <p:cNvSpPr>
            <a:spLocks noGrp="1"/>
          </p:cNvSpPr>
          <p:nvPr>
            <p:ph type="title"/>
          </p:nvPr>
        </p:nvSpPr>
        <p:spPr/>
        <p:txBody>
          <a:bodyPr/>
          <a:lstStyle/>
          <a:p>
            <a:r>
              <a:rPr lang="en-US" dirty="0"/>
              <a:t>Angular Motion Blur</a:t>
            </a:r>
          </a:p>
        </p:txBody>
      </p:sp>
      <p:sp>
        <p:nvSpPr>
          <p:cNvPr id="5" name="Content Placeholder 4">
            <a:extLst>
              <a:ext uri="{FF2B5EF4-FFF2-40B4-BE49-F238E27FC236}">
                <a16:creationId xmlns:a16="http://schemas.microsoft.com/office/drawing/2014/main" id="{69B9BC13-C9CE-6ABB-C83A-2D551CAC4F54}"/>
              </a:ext>
            </a:extLst>
          </p:cNvPr>
          <p:cNvSpPr>
            <a:spLocks noGrp="1"/>
          </p:cNvSpPr>
          <p:nvPr>
            <p:ph idx="1"/>
          </p:nvPr>
        </p:nvSpPr>
        <p:spPr/>
        <p:txBody>
          <a:bodyPr>
            <a:normAutofit/>
          </a:bodyPr>
          <a:lstStyle/>
          <a:p>
            <a:pPr marL="0" indent="0">
              <a:buNone/>
            </a:pPr>
            <a:r>
              <a:rPr lang="en-US" sz="2000" dirty="0"/>
              <a:t>Meanwhile, angled motion blurs intuitively introduced both horizontal and vertical artifacts.</a:t>
            </a:r>
          </a:p>
          <a:p>
            <a:pPr marL="0" indent="0">
              <a:buNone/>
            </a:pPr>
            <a:br>
              <a:rPr lang="en-US" sz="2000" dirty="0"/>
            </a:br>
            <a:br>
              <a:rPr lang="en-US" sz="2000" dirty="0"/>
            </a:br>
            <a:endParaRPr lang="en-US" sz="2000" dirty="0"/>
          </a:p>
        </p:txBody>
      </p:sp>
      <p:sp>
        <p:nvSpPr>
          <p:cNvPr id="4" name="Slide Number Placeholder 3">
            <a:extLst>
              <a:ext uri="{FF2B5EF4-FFF2-40B4-BE49-F238E27FC236}">
                <a16:creationId xmlns:a16="http://schemas.microsoft.com/office/drawing/2014/main" id="{3B053F0E-4CB8-A865-8B0B-09833BA4FC4F}"/>
              </a:ext>
            </a:extLst>
          </p:cNvPr>
          <p:cNvSpPr>
            <a:spLocks noGrp="1"/>
          </p:cNvSpPr>
          <p:nvPr>
            <p:ph type="sldNum" sz="quarter" idx="12"/>
          </p:nvPr>
        </p:nvSpPr>
        <p:spPr/>
        <p:txBody>
          <a:bodyPr/>
          <a:lstStyle/>
          <a:p>
            <a:fld id="{8262CFD8-7A98-47E6-A2CC-B17DDA24BA0E}" type="slidenum">
              <a:rPr lang="en-US" smtClean="0"/>
              <a:t>15</a:t>
            </a:fld>
            <a:endParaRPr lang="en-US"/>
          </a:p>
        </p:txBody>
      </p:sp>
      <p:pic>
        <p:nvPicPr>
          <p:cNvPr id="8194" name="Picture 2">
            <a:extLst>
              <a:ext uri="{FF2B5EF4-FFF2-40B4-BE49-F238E27FC236}">
                <a16:creationId xmlns:a16="http://schemas.microsoft.com/office/drawing/2014/main" id="{C9ECE9DA-0EDF-244A-E4CE-172D405530A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286000"/>
            <a:ext cx="9144000" cy="3898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44359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a:extLst>
              <a:ext uri="{FF2B5EF4-FFF2-40B4-BE49-F238E27FC236}">
                <a16:creationId xmlns:a16="http://schemas.microsoft.com/office/drawing/2014/main" id="{7A59BA4E-8E06-83D0-E4C8-B2798D29A1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9261" y="948737"/>
            <a:ext cx="6830061" cy="5486400"/>
          </a:xfrm>
          <a:prstGeom prst="rect">
            <a:avLst/>
          </a:prstGeom>
          <a:noFill/>
          <a:extLst>
            <a:ext uri="{909E8E84-426E-40DD-AFC4-6F175D3DCCD1}">
              <a14:hiddenFill xmlns:a14="http://schemas.microsoft.com/office/drawing/2010/main">
                <a:solidFill>
                  <a:srgbClr val="FFFFFF"/>
                </a:solidFill>
              </a14:hiddenFill>
            </a:ext>
          </a:extLst>
        </p:spPr>
      </p:pic>
      <p:sp>
        <p:nvSpPr>
          <p:cNvPr id="2" name="Footer Placeholder 1">
            <a:extLst>
              <a:ext uri="{FF2B5EF4-FFF2-40B4-BE49-F238E27FC236}">
                <a16:creationId xmlns:a16="http://schemas.microsoft.com/office/drawing/2014/main" id="{DE2EE51F-11F2-BEDA-C712-CB8F54ACDB47}"/>
              </a:ext>
            </a:extLst>
          </p:cNvPr>
          <p:cNvSpPr>
            <a:spLocks noGrp="1"/>
          </p:cNvSpPr>
          <p:nvPr>
            <p:ph type="ftr" sz="quarter" idx="11"/>
          </p:nvPr>
        </p:nvSpPr>
        <p:spPr/>
        <p:txBody>
          <a:bodyPr/>
          <a:lstStyle/>
          <a:p>
            <a:r>
              <a:rPr lang="en-US"/>
              <a:t>Physics 305 - Computational Imaging</a:t>
            </a:r>
          </a:p>
        </p:txBody>
      </p:sp>
      <p:sp>
        <p:nvSpPr>
          <p:cNvPr id="5" name="Title 4">
            <a:extLst>
              <a:ext uri="{FF2B5EF4-FFF2-40B4-BE49-F238E27FC236}">
                <a16:creationId xmlns:a16="http://schemas.microsoft.com/office/drawing/2014/main" id="{89AF3717-596B-337A-C1CA-D28F042F7B98}"/>
              </a:ext>
            </a:extLst>
          </p:cNvPr>
          <p:cNvSpPr>
            <a:spLocks noGrp="1"/>
          </p:cNvSpPr>
          <p:nvPr>
            <p:ph type="title"/>
          </p:nvPr>
        </p:nvSpPr>
        <p:spPr>
          <a:xfrm>
            <a:off x="628649" y="365127"/>
            <a:ext cx="8081717" cy="662396"/>
          </a:xfrm>
        </p:spPr>
        <p:txBody>
          <a:bodyPr/>
          <a:lstStyle/>
          <a:p>
            <a:r>
              <a:rPr lang="en-US" dirty="0"/>
              <a:t>Super-resolving a video frame</a:t>
            </a:r>
          </a:p>
        </p:txBody>
      </p:sp>
      <p:sp>
        <p:nvSpPr>
          <p:cNvPr id="3" name="Slide Number Placeholder 2">
            <a:extLst>
              <a:ext uri="{FF2B5EF4-FFF2-40B4-BE49-F238E27FC236}">
                <a16:creationId xmlns:a16="http://schemas.microsoft.com/office/drawing/2014/main" id="{3D3713BC-D34F-2469-0EC5-D044001CF4E4}"/>
              </a:ext>
            </a:extLst>
          </p:cNvPr>
          <p:cNvSpPr>
            <a:spLocks noGrp="1"/>
          </p:cNvSpPr>
          <p:nvPr>
            <p:ph type="sldNum" sz="quarter" idx="12"/>
          </p:nvPr>
        </p:nvSpPr>
        <p:spPr/>
        <p:txBody>
          <a:bodyPr/>
          <a:lstStyle/>
          <a:p>
            <a:fld id="{8262CFD8-7A98-47E6-A2CC-B17DDA24BA0E}" type="slidenum">
              <a:rPr lang="en-US" smtClean="0"/>
              <a:t>16</a:t>
            </a:fld>
            <a:endParaRPr lang="en-US"/>
          </a:p>
        </p:txBody>
      </p:sp>
    </p:spTree>
    <p:extLst>
      <p:ext uri="{BB962C8B-B14F-4D97-AF65-F5344CB8AC3E}">
        <p14:creationId xmlns:p14="http://schemas.microsoft.com/office/powerpoint/2010/main" val="23085068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D09375E4-6060-49B6-0D02-696DCA42DD4F}"/>
              </a:ext>
            </a:extLst>
          </p:cNvPr>
          <p:cNvSpPr>
            <a:spLocks noGrp="1"/>
          </p:cNvSpPr>
          <p:nvPr>
            <p:ph idx="1"/>
          </p:nvPr>
        </p:nvSpPr>
        <p:spPr/>
        <p:txBody>
          <a:bodyPr>
            <a:normAutofit/>
          </a:bodyPr>
          <a:lstStyle/>
          <a:p>
            <a:pPr marL="0" indent="0">
              <a:buNone/>
            </a:pPr>
            <a:r>
              <a:rPr lang="en-US" sz="2000" dirty="0"/>
              <a:t>Using a frame from a video of a moving toy car, kernel size d and NSR levels for reconstruction is estimated. As observed, underestimation of the extent of motion blur doesn’t resolve the horizontally blur of the image, while overestimation reduced the contrast, degrading the quality. At d = 7, text becomes more apparent as NSR is increased, further reinforcing the simulation findings. Hence, optimal parameters for kernel extent and NSR should vary depending on the conditions of the captured image.</a:t>
            </a:r>
          </a:p>
        </p:txBody>
      </p:sp>
      <p:sp>
        <p:nvSpPr>
          <p:cNvPr id="3" name="Footer Placeholder 2">
            <a:extLst>
              <a:ext uri="{FF2B5EF4-FFF2-40B4-BE49-F238E27FC236}">
                <a16:creationId xmlns:a16="http://schemas.microsoft.com/office/drawing/2014/main" id="{E3DF965A-5CF0-1DFC-4D4E-E4E9BBD8FBC9}"/>
              </a:ext>
            </a:extLst>
          </p:cNvPr>
          <p:cNvSpPr>
            <a:spLocks noGrp="1"/>
          </p:cNvSpPr>
          <p:nvPr>
            <p:ph type="ftr" sz="quarter" idx="11"/>
          </p:nvPr>
        </p:nvSpPr>
        <p:spPr/>
        <p:txBody>
          <a:bodyPr/>
          <a:lstStyle/>
          <a:p>
            <a:r>
              <a:rPr lang="en-US"/>
              <a:t>Physics 305 - Computational Imaging</a:t>
            </a:r>
          </a:p>
        </p:txBody>
      </p:sp>
      <p:sp>
        <p:nvSpPr>
          <p:cNvPr id="4" name="Slide Number Placeholder 3">
            <a:extLst>
              <a:ext uri="{FF2B5EF4-FFF2-40B4-BE49-F238E27FC236}">
                <a16:creationId xmlns:a16="http://schemas.microsoft.com/office/drawing/2014/main" id="{D0E9FC3A-698B-CF5E-EB38-37A4FDB84A0F}"/>
              </a:ext>
            </a:extLst>
          </p:cNvPr>
          <p:cNvSpPr>
            <a:spLocks noGrp="1"/>
          </p:cNvSpPr>
          <p:nvPr>
            <p:ph type="sldNum" sz="quarter" idx="12"/>
          </p:nvPr>
        </p:nvSpPr>
        <p:spPr/>
        <p:txBody>
          <a:bodyPr/>
          <a:lstStyle/>
          <a:p>
            <a:fld id="{8262CFD8-7A98-47E6-A2CC-B17DDA24BA0E}" type="slidenum">
              <a:rPr lang="en-US" smtClean="0"/>
              <a:t>17</a:t>
            </a:fld>
            <a:endParaRPr lang="en-US"/>
          </a:p>
        </p:txBody>
      </p:sp>
      <p:pic>
        <p:nvPicPr>
          <p:cNvPr id="5" name="Picture 2">
            <a:extLst>
              <a:ext uri="{FF2B5EF4-FFF2-40B4-BE49-F238E27FC236}">
                <a16:creationId xmlns:a16="http://schemas.microsoft.com/office/drawing/2014/main" id="{C324E45D-7513-33CC-5DC4-D739B1F09405}"/>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rcRect b="49226"/>
          <a:stretch/>
        </p:blipFill>
        <p:spPr bwMode="auto">
          <a:xfrm>
            <a:off x="414780" y="2932043"/>
            <a:ext cx="8229600" cy="33564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18396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56483B3-727B-6750-9ED6-B2F4881BD404}"/>
              </a:ext>
            </a:extLst>
          </p:cNvPr>
          <p:cNvSpPr>
            <a:spLocks noGrp="1"/>
          </p:cNvSpPr>
          <p:nvPr>
            <p:ph type="body" idx="1"/>
          </p:nvPr>
        </p:nvSpPr>
        <p:spPr/>
        <p:txBody>
          <a:bodyPr>
            <a:noAutofit/>
          </a:bodyPr>
          <a:lstStyle/>
          <a:p>
            <a:pPr marL="98583" indent="457200">
              <a:spcBef>
                <a:spcPts val="0"/>
              </a:spcBef>
              <a:buNone/>
            </a:pPr>
            <a:r>
              <a:rPr lang="en-US" sz="1500" dirty="0"/>
              <a:t>I have ventured the realm of spectral super-resolution in my undergraduate thesis and back in my App Physics 155 class, we deconvolved an image using a gaussian PSF. This activity further allowed me to explore the various effects of blurring kernel’s direction and extent, as well as NSR introduction to simulate the the formation of actual captures. I used two methods: hard coding the process and using a package, and  believe I was able to deliver a sufficient output. I further explained the large-scale nuances of the parameters in the results by calculating SSIM reconstruction accuracy, revealing interesting findings. The parameter variations in the simulation was also applied on a real-life moving object to deblur it, hence the spatial super-resolution. It was a fun and fulfilling activity. I’d like to acknowledge Jeremy </a:t>
            </a:r>
            <a:r>
              <a:rPr lang="en-US" sz="1500" dirty="0" err="1"/>
              <a:t>Narag</a:t>
            </a:r>
            <a:r>
              <a:rPr lang="en-US" sz="1500" dirty="0"/>
              <a:t> for giving me a usable and resolvable image frame from the video of a moving toy car.</a:t>
            </a:r>
          </a:p>
          <a:p>
            <a:pPr marL="98583" indent="457200">
              <a:spcBef>
                <a:spcPts val="0"/>
              </a:spcBef>
              <a:buNone/>
            </a:pPr>
            <a:r>
              <a:rPr lang="en-US" sz="1600" dirty="0"/>
              <a:t>With that said, I’d give myself a score of </a:t>
            </a:r>
            <a:r>
              <a:rPr lang="en-US" sz="2400" dirty="0">
                <a:highlight>
                  <a:srgbClr val="FFEE9E"/>
                </a:highlight>
                <a:latin typeface="Bahnschrift SemiBold" panose="020B0502040204020203" pitchFamily="34" charset="0"/>
              </a:rPr>
              <a:t>105/100.</a:t>
            </a:r>
            <a:endParaRPr lang="en-US" sz="1600" dirty="0">
              <a:highlight>
                <a:srgbClr val="FFEE9E"/>
              </a:highlight>
              <a:latin typeface="Bahnschrift SemiBold" panose="020B0502040204020203" pitchFamily="34" charset="0"/>
            </a:endParaRPr>
          </a:p>
        </p:txBody>
      </p:sp>
      <p:sp>
        <p:nvSpPr>
          <p:cNvPr id="3" name="Title 2">
            <a:extLst>
              <a:ext uri="{FF2B5EF4-FFF2-40B4-BE49-F238E27FC236}">
                <a16:creationId xmlns:a16="http://schemas.microsoft.com/office/drawing/2014/main" id="{EF5EA2E9-543C-5772-1879-751B1BAA6A2E}"/>
              </a:ext>
            </a:extLst>
          </p:cNvPr>
          <p:cNvSpPr>
            <a:spLocks noGrp="1"/>
          </p:cNvSpPr>
          <p:nvPr>
            <p:ph type="title"/>
          </p:nvPr>
        </p:nvSpPr>
        <p:spPr/>
        <p:txBody>
          <a:bodyPr/>
          <a:lstStyle/>
          <a:p>
            <a:r>
              <a:rPr lang="en-US" dirty="0"/>
              <a:t>	reflection</a:t>
            </a:r>
          </a:p>
        </p:txBody>
      </p:sp>
      <p:sp>
        <p:nvSpPr>
          <p:cNvPr id="4" name="Footer Placeholder 3">
            <a:extLst>
              <a:ext uri="{FF2B5EF4-FFF2-40B4-BE49-F238E27FC236}">
                <a16:creationId xmlns:a16="http://schemas.microsoft.com/office/drawing/2014/main" id="{E462F082-5F9E-BA92-CF27-85284CDAA079}"/>
              </a:ext>
            </a:extLst>
          </p:cNvPr>
          <p:cNvSpPr>
            <a:spLocks noGrp="1"/>
          </p:cNvSpPr>
          <p:nvPr>
            <p:ph type="ftr" sz="quarter" idx="3"/>
          </p:nvPr>
        </p:nvSpPr>
        <p:spPr/>
        <p:txBody>
          <a:bodyPr/>
          <a:lstStyle/>
          <a:p>
            <a:r>
              <a:rPr lang="en-US"/>
              <a:t>Physics 305 - Computational Imaging</a:t>
            </a:r>
            <a:endParaRPr lang="en-US" dirty="0"/>
          </a:p>
        </p:txBody>
      </p:sp>
      <p:sp>
        <p:nvSpPr>
          <p:cNvPr id="5" name="Slide Number Placeholder 4">
            <a:extLst>
              <a:ext uri="{FF2B5EF4-FFF2-40B4-BE49-F238E27FC236}">
                <a16:creationId xmlns:a16="http://schemas.microsoft.com/office/drawing/2014/main" id="{E59FD54D-8B8D-B294-4630-7806F2DCBE31}"/>
              </a:ext>
            </a:extLst>
          </p:cNvPr>
          <p:cNvSpPr>
            <a:spLocks noGrp="1"/>
          </p:cNvSpPr>
          <p:nvPr>
            <p:ph type="sldNum" sz="quarter" idx="4"/>
          </p:nvPr>
        </p:nvSpPr>
        <p:spPr/>
        <p:txBody>
          <a:bodyPr/>
          <a:lstStyle/>
          <a:p>
            <a:fld id="{8262CFD8-7A98-47E6-A2CC-B17DDA24BA0E}" type="slidenum">
              <a:rPr lang="en-US" smtClean="0"/>
              <a:pPr/>
              <a:t>18</a:t>
            </a:fld>
            <a:endParaRPr lang="en-US"/>
          </a:p>
        </p:txBody>
      </p:sp>
      <p:sp>
        <p:nvSpPr>
          <p:cNvPr id="6" name="Text Placeholder 5">
            <a:extLst>
              <a:ext uri="{FF2B5EF4-FFF2-40B4-BE49-F238E27FC236}">
                <a16:creationId xmlns:a16="http://schemas.microsoft.com/office/drawing/2014/main" id="{1325DC06-CF2F-26E1-794C-D4FBA1291416}"/>
              </a:ext>
            </a:extLst>
          </p:cNvPr>
          <p:cNvSpPr>
            <a:spLocks noGrp="1"/>
          </p:cNvSpPr>
          <p:nvPr>
            <p:ph type="body" idx="10"/>
          </p:nvPr>
        </p:nvSpPr>
        <p:spPr/>
        <p:txBody>
          <a:bodyPr/>
          <a:lstStyle/>
          <a:p>
            <a:pPr>
              <a:lnSpc>
                <a:spcPct val="100000"/>
              </a:lnSpc>
            </a:pPr>
            <a:r>
              <a:rPr lang="en-US" dirty="0"/>
              <a:t>[1] M. Soriano, Physics 305 – Super-Resolution Motion Deblurring, (2023).</a:t>
            </a:r>
          </a:p>
          <a:p>
            <a:r>
              <a:rPr lang="en-US" dirty="0"/>
              <a:t>[2] M. Newman, Computational Physics with Python </a:t>
            </a:r>
          </a:p>
          <a:p>
            <a:endParaRPr lang="en-US" dirty="0"/>
          </a:p>
          <a:p>
            <a:pPr marL="98583" indent="0">
              <a:buNone/>
            </a:pPr>
            <a:r>
              <a:rPr lang="en-PH" sz="1400" b="1" spc="600" baseline="0" dirty="0">
                <a:solidFill>
                  <a:schemeClr val="bg1"/>
                </a:solidFill>
                <a:effectLst/>
                <a:highlight>
                  <a:srgbClr val="800000"/>
                </a:highlight>
                <a:latin typeface="Bahnschrift" panose="020B0502040204020203" pitchFamily="34" charset="0"/>
                <a:ea typeface="Verdana" panose="020B0604030504040204" pitchFamily="34" charset="0"/>
              </a:rPr>
              <a:t> SOURCE CODE</a:t>
            </a:r>
          </a:p>
          <a:p>
            <a:pPr marL="98583" indent="0">
              <a:buNone/>
            </a:pPr>
            <a:r>
              <a:rPr lang="en-US" sz="1100" dirty="0">
                <a:hlinkClick r:id="rId2"/>
              </a:rPr>
              <a:t>https://github.com/reneprincipejr/Physics-305/tree/main/Activity%201%20-%20Super-resolution%20Motion%20Deblurring</a:t>
            </a:r>
            <a:r>
              <a:rPr lang="en-US" sz="1100" dirty="0"/>
              <a:t> </a:t>
            </a:r>
            <a:br>
              <a:rPr lang="en-US" sz="1100" dirty="0"/>
            </a:br>
            <a:endParaRPr lang="en-US" sz="1100" dirty="0"/>
          </a:p>
          <a:p>
            <a:pPr>
              <a:lnSpc>
                <a:spcPct val="100000"/>
              </a:lnSpc>
            </a:pPr>
            <a:endParaRPr lang="en-US" dirty="0"/>
          </a:p>
          <a:p>
            <a:pPr>
              <a:lnSpc>
                <a:spcPct val="100000"/>
              </a:lnSpc>
            </a:pPr>
            <a:endParaRPr lang="en-US" dirty="0"/>
          </a:p>
        </p:txBody>
      </p:sp>
    </p:spTree>
    <p:extLst>
      <p:ext uri="{BB962C8B-B14F-4D97-AF65-F5344CB8AC3E}">
        <p14:creationId xmlns:p14="http://schemas.microsoft.com/office/powerpoint/2010/main" val="3500468098"/>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9A845E8-B9E4-6195-2D41-BB53725A5D25}"/>
              </a:ext>
            </a:extLst>
          </p:cNvPr>
          <p:cNvSpPr>
            <a:spLocks noGrp="1"/>
          </p:cNvSpPr>
          <p:nvPr>
            <p:ph type="ftr" sz="quarter" idx="11"/>
          </p:nvPr>
        </p:nvSpPr>
        <p:spPr/>
        <p:txBody>
          <a:bodyPr/>
          <a:lstStyle/>
          <a:p>
            <a:r>
              <a:rPr lang="en-US"/>
              <a:t>Physics 305 - Computational Imaging</a:t>
            </a:r>
            <a:endParaRPr lang="en-US" dirty="0"/>
          </a:p>
        </p:txBody>
      </p:sp>
      <p:sp>
        <p:nvSpPr>
          <p:cNvPr id="3" name="Title 2">
            <a:extLst>
              <a:ext uri="{FF2B5EF4-FFF2-40B4-BE49-F238E27FC236}">
                <a16:creationId xmlns:a16="http://schemas.microsoft.com/office/drawing/2014/main" id="{1FC556C4-F77C-7E17-DA3C-41BD1D92CD96}"/>
              </a:ext>
            </a:extLst>
          </p:cNvPr>
          <p:cNvSpPr>
            <a:spLocks noGrp="1"/>
          </p:cNvSpPr>
          <p:nvPr>
            <p:ph type="title"/>
          </p:nvPr>
        </p:nvSpPr>
        <p:spPr/>
        <p:txBody>
          <a:bodyPr/>
          <a:lstStyle/>
          <a:p>
            <a:r>
              <a:rPr lang="en-US" dirty="0"/>
              <a:t>Background</a:t>
            </a:r>
          </a:p>
        </p:txBody>
      </p:sp>
      <p:sp>
        <p:nvSpPr>
          <p:cNvPr id="4" name="Content Placeholder 3">
            <a:extLst>
              <a:ext uri="{FF2B5EF4-FFF2-40B4-BE49-F238E27FC236}">
                <a16:creationId xmlns:a16="http://schemas.microsoft.com/office/drawing/2014/main" id="{4D27BEF5-D2DE-7159-FF3F-BC4393F7158A}"/>
              </a:ext>
            </a:extLst>
          </p:cNvPr>
          <p:cNvSpPr>
            <a:spLocks noGrp="1"/>
          </p:cNvSpPr>
          <p:nvPr>
            <p:ph idx="1"/>
          </p:nvPr>
        </p:nvSpPr>
        <p:spPr/>
        <p:txBody>
          <a:bodyPr>
            <a:normAutofit/>
          </a:bodyPr>
          <a:lstStyle/>
          <a:p>
            <a:pPr marL="0" indent="0">
              <a:buNone/>
            </a:pPr>
            <a:r>
              <a:rPr lang="en-US" sz="1800" dirty="0"/>
              <a:t>Photo deblurring may seem like magic, but it involves complex physics. Shown below is an image deconvolution technique that leverages a known smearing effect called the point spread function (PSF). The original image appears blurry, as if smeared in all directions. By deciphering the blurred photo's PSF as a Gaussian distribution function, we can apply deconvolution in the Fourier space to reconstruct a much clearer and sharper image. Deblurring using this technique can be valuable in improving low-quality images, with practical applications in identifying faces or letterings from license plates.</a:t>
            </a:r>
          </a:p>
        </p:txBody>
      </p:sp>
      <p:sp>
        <p:nvSpPr>
          <p:cNvPr id="5" name="Slide Number Placeholder 4">
            <a:extLst>
              <a:ext uri="{FF2B5EF4-FFF2-40B4-BE49-F238E27FC236}">
                <a16:creationId xmlns:a16="http://schemas.microsoft.com/office/drawing/2014/main" id="{3EAF0428-1DF8-4672-1EA5-29FADF300226}"/>
              </a:ext>
            </a:extLst>
          </p:cNvPr>
          <p:cNvSpPr>
            <a:spLocks noGrp="1"/>
          </p:cNvSpPr>
          <p:nvPr>
            <p:ph type="sldNum" sz="quarter" idx="12"/>
          </p:nvPr>
        </p:nvSpPr>
        <p:spPr/>
        <p:txBody>
          <a:bodyPr/>
          <a:lstStyle/>
          <a:p>
            <a:fld id="{8262CFD8-7A98-47E6-A2CC-B17DDA24BA0E}" type="slidenum">
              <a:rPr lang="en-US" smtClean="0"/>
              <a:t>2</a:t>
            </a:fld>
            <a:endParaRPr lang="en-US"/>
          </a:p>
        </p:txBody>
      </p:sp>
      <p:pic>
        <p:nvPicPr>
          <p:cNvPr id="1026" name="Picture 2">
            <a:extLst>
              <a:ext uri="{FF2B5EF4-FFF2-40B4-BE49-F238E27FC236}">
                <a16:creationId xmlns:a16="http://schemas.microsoft.com/office/drawing/2014/main" id="{272E2B20-6FFB-90D4-C934-AFB3C22708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3828414"/>
            <a:ext cx="7315200" cy="23952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56234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C5E6FB0-B8DE-CD49-02C9-2FD0D483AE37}"/>
              </a:ext>
            </a:extLst>
          </p:cNvPr>
          <p:cNvSpPr>
            <a:spLocks noGrp="1"/>
          </p:cNvSpPr>
          <p:nvPr>
            <p:ph type="ftr" sz="quarter" idx="11"/>
          </p:nvPr>
        </p:nvSpPr>
        <p:spPr/>
        <p:txBody>
          <a:bodyPr/>
          <a:lstStyle/>
          <a:p>
            <a:r>
              <a:rPr lang="en-US"/>
              <a:t>Physics 305 - Computational Imaging</a:t>
            </a:r>
            <a:endParaRPr lang="en-US" dirty="0"/>
          </a:p>
        </p:txBody>
      </p:sp>
      <p:sp>
        <p:nvSpPr>
          <p:cNvPr id="3" name="Title 2">
            <a:extLst>
              <a:ext uri="{FF2B5EF4-FFF2-40B4-BE49-F238E27FC236}">
                <a16:creationId xmlns:a16="http://schemas.microsoft.com/office/drawing/2014/main" id="{3F92CE38-FCCC-1232-94FC-CE7F3161144E}"/>
              </a:ext>
            </a:extLst>
          </p:cNvPr>
          <p:cNvSpPr>
            <a:spLocks noGrp="1"/>
          </p:cNvSpPr>
          <p:nvPr>
            <p:ph type="title"/>
          </p:nvPr>
        </p:nvSpPr>
        <p:spPr/>
        <p:txBody>
          <a:bodyPr/>
          <a:lstStyle/>
          <a:p>
            <a:r>
              <a:rPr lang="en-US" dirty="0"/>
              <a:t>Super-Resolution</a:t>
            </a:r>
          </a:p>
        </p:txBody>
      </p:sp>
      <mc:AlternateContent xmlns:mc="http://schemas.openxmlformats.org/markup-compatibility/2006">
        <mc:Choice xmlns:a14="http://schemas.microsoft.com/office/drawing/2010/main" Requires="a14">
          <p:sp>
            <p:nvSpPr>
              <p:cNvPr id="4" name="Content Placeholder 3">
                <a:extLst>
                  <a:ext uri="{FF2B5EF4-FFF2-40B4-BE49-F238E27FC236}">
                    <a16:creationId xmlns:a16="http://schemas.microsoft.com/office/drawing/2014/main" id="{89076FB4-6007-5D52-D0DF-9C0F506873DA}"/>
                  </a:ext>
                </a:extLst>
              </p:cNvPr>
              <p:cNvSpPr>
                <a:spLocks noGrp="1"/>
              </p:cNvSpPr>
              <p:nvPr>
                <p:ph idx="1"/>
              </p:nvPr>
            </p:nvSpPr>
            <p:spPr/>
            <p:txBody>
              <a:bodyPr>
                <a:noAutofit/>
              </a:bodyPr>
              <a:lstStyle/>
              <a:p>
                <a:pPr marL="0" indent="0">
                  <a:buNone/>
                </a:pPr>
                <a:r>
                  <a:rPr lang="en-US" sz="2000" dirty="0"/>
                  <a:t>As mentioned, a captured image is a combination of the original image or object, f(</a:t>
                </a:r>
                <a:r>
                  <a:rPr lang="en-US" sz="2000" dirty="0" err="1"/>
                  <a:t>x,y</a:t>
                </a:r>
                <a:r>
                  <a:rPr lang="en-US" sz="2000" dirty="0"/>
                  <a:t>), a PSF that causes smearing h(</a:t>
                </a:r>
                <a:r>
                  <a:rPr lang="en-US" sz="2000" dirty="0" err="1"/>
                  <a:t>x,y</a:t>
                </a:r>
                <a:r>
                  <a:rPr lang="en-US" sz="2000" dirty="0"/>
                  <a:t>) and noise n(</a:t>
                </a:r>
                <a:r>
                  <a:rPr lang="en-US" sz="2000" dirty="0" err="1"/>
                  <a:t>x,y</a:t>
                </a:r>
                <a:r>
                  <a:rPr lang="en-US" sz="2000" dirty="0"/>
                  <a:t>) given by</a:t>
                </a:r>
                <a:endParaRPr lang="en-US" sz="2000" b="0" i="1" dirty="0">
                  <a:latin typeface="Cambria Math" panose="02040503050406030204" pitchFamily="18" charset="0"/>
                </a:endParaRPr>
              </a:p>
              <a:p>
                <a:pPr marL="0" indent="0" algn="ctr">
                  <a:lnSpc>
                    <a:spcPct val="150000"/>
                  </a:lnSpc>
                  <a:buNone/>
                </a:pPr>
                <a14:m>
                  <m:oMath xmlns:m="http://schemas.openxmlformats.org/officeDocument/2006/math">
                    <m:r>
                      <a:rPr lang="en-US" sz="2000" b="0" i="1" smtClean="0">
                        <a:latin typeface="Cambria Math" panose="02040503050406030204" pitchFamily="18" charset="0"/>
                      </a:rPr>
                      <m:t>𝑔</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𝑥</m:t>
                        </m:r>
                        <m:r>
                          <a:rPr lang="en-US" sz="2000" b="0" i="1" smtClean="0">
                            <a:latin typeface="Cambria Math" panose="02040503050406030204" pitchFamily="18" charset="0"/>
                          </a:rPr>
                          <m:t>,</m:t>
                        </m:r>
                        <m:r>
                          <a:rPr lang="en-US" sz="2000" b="0" i="1" smtClean="0">
                            <a:latin typeface="Cambria Math" panose="02040503050406030204" pitchFamily="18" charset="0"/>
                          </a:rPr>
                          <m:t>𝑦</m:t>
                        </m:r>
                      </m:e>
                    </m:d>
                    <m:r>
                      <a:rPr lang="en-US" sz="2000" b="0" i="1" smtClean="0">
                        <a:latin typeface="Cambria Math" panose="02040503050406030204" pitchFamily="18" charset="0"/>
                      </a:rPr>
                      <m:t>=</m:t>
                    </m:r>
                    <m:r>
                      <a:rPr lang="en-US" sz="2000" b="0" i="1" smtClean="0">
                        <a:latin typeface="Cambria Math" panose="02040503050406030204" pitchFamily="18" charset="0"/>
                      </a:rPr>
                      <m:t>h</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𝑥</m:t>
                        </m:r>
                        <m:r>
                          <a:rPr lang="en-US" sz="2000" b="0" i="1" smtClean="0">
                            <a:latin typeface="Cambria Math" panose="02040503050406030204" pitchFamily="18" charset="0"/>
                          </a:rPr>
                          <m:t>,</m:t>
                        </m:r>
                        <m:r>
                          <a:rPr lang="en-US" sz="2000" b="0" i="1" smtClean="0">
                            <a:latin typeface="Cambria Math" panose="02040503050406030204" pitchFamily="18" charset="0"/>
                          </a:rPr>
                          <m:t>𝑦</m:t>
                        </m:r>
                      </m:e>
                    </m:d>
                    <m:r>
                      <a:rPr lang="en-US" sz="2000" b="0" i="1" smtClean="0">
                        <a:latin typeface="Cambria Math" panose="02040503050406030204" pitchFamily="18" charset="0"/>
                      </a:rPr>
                      <m:t>∗</m:t>
                    </m:r>
                    <m:r>
                      <a:rPr lang="en-US" sz="2000" b="0" i="1" smtClean="0">
                        <a:latin typeface="Cambria Math" panose="02040503050406030204" pitchFamily="18" charset="0"/>
                      </a:rPr>
                      <m:t>𝑓</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𝑥</m:t>
                        </m:r>
                        <m:r>
                          <a:rPr lang="en-US" sz="2000" b="0" i="1" smtClean="0">
                            <a:latin typeface="Cambria Math" panose="02040503050406030204" pitchFamily="18" charset="0"/>
                          </a:rPr>
                          <m:t>,</m:t>
                        </m:r>
                        <m:r>
                          <a:rPr lang="en-US" sz="2000" b="0" i="1" smtClean="0">
                            <a:latin typeface="Cambria Math" panose="02040503050406030204" pitchFamily="18" charset="0"/>
                          </a:rPr>
                          <m:t>𝑦</m:t>
                        </m:r>
                      </m:e>
                    </m:d>
                    <m:r>
                      <a:rPr lang="en-US" sz="2000" b="0" i="1" smtClean="0">
                        <a:latin typeface="Cambria Math" panose="02040503050406030204" pitchFamily="18" charset="0"/>
                      </a:rPr>
                      <m:t>+</m:t>
                    </m:r>
                    <m:r>
                      <a:rPr lang="en-US" sz="2000" b="0" i="1" smtClean="0">
                        <a:latin typeface="Cambria Math" panose="02040503050406030204" pitchFamily="18" charset="0"/>
                      </a:rPr>
                      <m:t>𝑛</m:t>
                    </m:r>
                    <m:r>
                      <a:rPr lang="en-US" sz="2000" b="0" i="1" smtClean="0">
                        <a:latin typeface="Cambria Math" panose="02040503050406030204" pitchFamily="18" charset="0"/>
                      </a:rPr>
                      <m:t>(</m:t>
                    </m:r>
                    <m:r>
                      <a:rPr lang="en-US" sz="2000" b="0" i="1" smtClean="0">
                        <a:latin typeface="Cambria Math" panose="02040503050406030204" pitchFamily="18" charset="0"/>
                      </a:rPr>
                      <m:t>𝑥</m:t>
                    </m:r>
                    <m:r>
                      <a:rPr lang="en-US" sz="2000" b="0" i="1" smtClean="0">
                        <a:latin typeface="Cambria Math" panose="02040503050406030204" pitchFamily="18" charset="0"/>
                      </a:rPr>
                      <m:t>,</m:t>
                    </m:r>
                    <m:r>
                      <a:rPr lang="en-US" sz="2000" b="0" i="1" smtClean="0">
                        <a:latin typeface="Cambria Math" panose="02040503050406030204" pitchFamily="18" charset="0"/>
                      </a:rPr>
                      <m:t>𝑦</m:t>
                    </m:r>
                    <m:r>
                      <a:rPr lang="en-US" sz="2000" b="0" i="1" smtClean="0">
                        <a:latin typeface="Cambria Math" panose="02040503050406030204" pitchFamily="18" charset="0"/>
                      </a:rPr>
                      <m:t>)</m:t>
                    </m:r>
                  </m:oMath>
                </a14:m>
                <a:r>
                  <a:rPr lang="en-US" sz="2000" dirty="0"/>
                  <a:t>.</a:t>
                </a:r>
              </a:p>
              <a:p>
                <a:pPr marL="0" indent="0">
                  <a:buNone/>
                  <a:tabLst>
                    <a:tab pos="390525" algn="l"/>
                  </a:tabLst>
                </a:pPr>
                <a:r>
                  <a:rPr lang="en-US" sz="2000" dirty="0"/>
                  <a:t>	where (</a:t>
                </a:r>
                <a:r>
                  <a:rPr lang="en-US" sz="2000" dirty="0" err="1"/>
                  <a:t>x,y</a:t>
                </a:r>
                <a:r>
                  <a:rPr lang="en-US" sz="2000" dirty="0"/>
                  <a:t>) refers to the coordinates in real-space. In </a:t>
                </a:r>
                <a:r>
                  <a:rPr lang="en-US" sz="2000" dirty="0" err="1"/>
                  <a:t>fourier</a:t>
                </a:r>
                <a:r>
                  <a:rPr lang="en-US" sz="2000" dirty="0"/>
                  <a:t> space, the coordinates represents the frequencies (</a:t>
                </a:r>
                <a:r>
                  <a:rPr lang="en-US" sz="2000" dirty="0" err="1"/>
                  <a:t>u,v</a:t>
                </a:r>
                <a:r>
                  <a:rPr lang="en-US" sz="2000" dirty="0"/>
                  <a:t>), hence,</a:t>
                </a:r>
              </a:p>
              <a:p>
                <a:pPr marL="0" indent="0" algn="ctr">
                  <a:lnSpc>
                    <a:spcPct val="150000"/>
                  </a:lnSpc>
                  <a:buNone/>
                </a:pPr>
                <a:r>
                  <a:rPr lang="en-US" sz="2000" b="0" dirty="0"/>
                  <a:t>G</a:t>
                </a:r>
                <a14:m>
                  <m:oMath xmlns:m="http://schemas.openxmlformats.org/officeDocument/2006/math">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𝑢</m:t>
                        </m:r>
                        <m:r>
                          <a:rPr lang="en-US" sz="2000" b="0" i="1" smtClean="0">
                            <a:latin typeface="Cambria Math" panose="02040503050406030204" pitchFamily="18" charset="0"/>
                          </a:rPr>
                          <m:t>,</m:t>
                        </m:r>
                        <m:r>
                          <a:rPr lang="en-US" sz="2000" b="0" i="1" smtClean="0">
                            <a:latin typeface="Cambria Math" panose="02040503050406030204" pitchFamily="18" charset="0"/>
                          </a:rPr>
                          <m:t>𝑣</m:t>
                        </m:r>
                      </m:e>
                    </m:d>
                    <m:r>
                      <a:rPr lang="en-US" sz="2000" b="0" i="1" smtClean="0">
                        <a:latin typeface="Cambria Math" panose="02040503050406030204" pitchFamily="18" charset="0"/>
                      </a:rPr>
                      <m:t>=</m:t>
                    </m:r>
                    <m:r>
                      <a:rPr lang="en-US" sz="2000" b="0" i="1" smtClean="0">
                        <a:latin typeface="Cambria Math" panose="02040503050406030204" pitchFamily="18" charset="0"/>
                      </a:rPr>
                      <m:t>𝐻</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𝑢</m:t>
                        </m:r>
                        <m:r>
                          <a:rPr lang="en-US" sz="2000" b="0" i="1" smtClean="0">
                            <a:latin typeface="Cambria Math" panose="02040503050406030204" pitchFamily="18" charset="0"/>
                          </a:rPr>
                          <m:t>,</m:t>
                        </m:r>
                        <m:r>
                          <a:rPr lang="en-US" sz="2000" b="0" i="1" smtClean="0">
                            <a:latin typeface="Cambria Math" panose="02040503050406030204" pitchFamily="18" charset="0"/>
                          </a:rPr>
                          <m:t>𝑣</m:t>
                        </m:r>
                      </m:e>
                    </m:d>
                    <m:r>
                      <a:rPr lang="en-US" sz="2000" b="0" i="1" smtClean="0">
                        <a:latin typeface="Cambria Math" panose="02040503050406030204" pitchFamily="18" charset="0"/>
                      </a:rPr>
                      <m:t>∗</m:t>
                    </m:r>
                    <m:r>
                      <a:rPr lang="en-US" sz="2000" b="0" i="1" smtClean="0">
                        <a:latin typeface="Cambria Math" panose="02040503050406030204" pitchFamily="18" charset="0"/>
                      </a:rPr>
                      <m:t>𝐹</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𝑢</m:t>
                        </m:r>
                        <m:r>
                          <a:rPr lang="en-US" sz="2000" b="0" i="1" smtClean="0">
                            <a:latin typeface="Cambria Math" panose="02040503050406030204" pitchFamily="18" charset="0"/>
                          </a:rPr>
                          <m:t>,</m:t>
                        </m:r>
                        <m:r>
                          <a:rPr lang="en-US" sz="2000" b="0" i="1" smtClean="0">
                            <a:latin typeface="Cambria Math" panose="02040503050406030204" pitchFamily="18" charset="0"/>
                          </a:rPr>
                          <m:t>𝑣</m:t>
                        </m:r>
                      </m:e>
                    </m:d>
                    <m:r>
                      <a:rPr lang="en-US" sz="2000" b="0" i="1" smtClean="0">
                        <a:latin typeface="Cambria Math" panose="02040503050406030204" pitchFamily="18" charset="0"/>
                      </a:rPr>
                      <m:t>+</m:t>
                    </m:r>
                    <m:r>
                      <a:rPr lang="en-US" sz="2000" b="0" i="1" smtClean="0">
                        <a:latin typeface="Cambria Math" panose="02040503050406030204" pitchFamily="18" charset="0"/>
                      </a:rPr>
                      <m:t>𝑁</m:t>
                    </m:r>
                    <m:r>
                      <a:rPr lang="en-US" sz="2000" b="0" i="1" smtClean="0">
                        <a:latin typeface="Cambria Math" panose="02040503050406030204" pitchFamily="18" charset="0"/>
                      </a:rPr>
                      <m:t>(</m:t>
                    </m:r>
                    <m:r>
                      <a:rPr lang="en-US" sz="2000" b="0" i="1" smtClean="0">
                        <a:latin typeface="Cambria Math" panose="02040503050406030204" pitchFamily="18" charset="0"/>
                      </a:rPr>
                      <m:t>𝑢</m:t>
                    </m:r>
                    <m:r>
                      <a:rPr lang="en-US" sz="2000" b="0" i="1" smtClean="0">
                        <a:latin typeface="Cambria Math" panose="02040503050406030204" pitchFamily="18" charset="0"/>
                      </a:rPr>
                      <m:t>,</m:t>
                    </m:r>
                    <m:r>
                      <a:rPr lang="en-US" sz="2000" b="0" i="1" smtClean="0">
                        <a:latin typeface="Cambria Math" panose="02040503050406030204" pitchFamily="18" charset="0"/>
                      </a:rPr>
                      <m:t>𝑣</m:t>
                    </m:r>
                    <m:r>
                      <a:rPr lang="en-US" sz="2000" b="0" i="1" smtClean="0">
                        <a:latin typeface="Cambria Math" panose="02040503050406030204" pitchFamily="18" charset="0"/>
                      </a:rPr>
                      <m:t>)</m:t>
                    </m:r>
                  </m:oMath>
                </a14:m>
                <a:r>
                  <a:rPr lang="en-US" sz="2000" dirty="0"/>
                  <a:t>. </a:t>
                </a:r>
              </a:p>
              <a:p>
                <a:pPr marL="0" indent="0">
                  <a:buNone/>
                </a:pPr>
                <a:r>
                  <a:rPr lang="en-US" sz="2000" dirty="0"/>
                  <a:t>To recover the F(</a:t>
                </a:r>
                <a:r>
                  <a:rPr lang="en-US" sz="2000" dirty="0" err="1"/>
                  <a:t>u,v</a:t>
                </a:r>
                <a:r>
                  <a:rPr lang="en-US" sz="2000" dirty="0"/>
                  <a:t>), wiener filtering allows estimation by minimizing the mean square error, and the solution becomes </a:t>
                </a:r>
              </a:p>
              <a:p>
                <a:pPr marL="0" indent="0" algn="ctr">
                  <a:lnSpc>
                    <a:spcPct val="150000"/>
                  </a:lnSpc>
                  <a:buNone/>
                </a:pPr>
                <a14:m>
                  <m:oMath xmlns:m="http://schemas.openxmlformats.org/officeDocument/2006/math">
                    <m:r>
                      <a:rPr lang="en-US" sz="2000" b="0" i="1" smtClean="0">
                        <a:latin typeface="Cambria Math" panose="02040503050406030204" pitchFamily="18" charset="0"/>
                      </a:rPr>
                      <m:t>𝐹</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𝑢</m:t>
                        </m:r>
                        <m:r>
                          <a:rPr lang="en-US" sz="2000" b="0" i="1" smtClean="0">
                            <a:latin typeface="Cambria Math" panose="02040503050406030204" pitchFamily="18" charset="0"/>
                          </a:rPr>
                          <m:t>,</m:t>
                        </m:r>
                        <m:r>
                          <a:rPr lang="en-US" sz="2000" b="0" i="1" smtClean="0">
                            <a:latin typeface="Cambria Math" panose="02040503050406030204" pitchFamily="18" charset="0"/>
                          </a:rPr>
                          <m:t>𝑣</m:t>
                        </m:r>
                      </m:e>
                    </m:d>
                    <m:r>
                      <a:rPr lang="en-US" sz="2000" b="0" i="1" smtClean="0">
                        <a:latin typeface="Cambria Math" panose="02040503050406030204" pitchFamily="18" charset="0"/>
                      </a:rPr>
                      <m:t>=</m:t>
                    </m:r>
                    <m:d>
                      <m:dPr>
                        <m:begChr m:val="["/>
                        <m:endChr m:val="]"/>
                        <m:ctrlPr>
                          <a:rPr lang="en-US" sz="2000" b="0" i="1" smtClean="0">
                            <a:latin typeface="Cambria Math" panose="02040503050406030204" pitchFamily="18" charset="0"/>
                          </a:rPr>
                        </m:ctrlPr>
                      </m:dPr>
                      <m:e>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𝐻</m:t>
                            </m:r>
                            <m:r>
                              <a:rPr lang="en-US" sz="2000" b="0" i="1" smtClean="0">
                                <a:latin typeface="Cambria Math" panose="02040503050406030204" pitchFamily="18" charset="0"/>
                              </a:rPr>
                              <m:t>(</m:t>
                            </m:r>
                            <m:r>
                              <a:rPr lang="en-US" sz="2000" b="0" i="1" smtClean="0">
                                <a:latin typeface="Cambria Math" panose="02040503050406030204" pitchFamily="18" charset="0"/>
                              </a:rPr>
                              <m:t>𝑢</m:t>
                            </m:r>
                            <m:r>
                              <a:rPr lang="en-US" sz="2000" b="0" i="1" smtClean="0">
                                <a:latin typeface="Cambria Math" panose="02040503050406030204" pitchFamily="18" charset="0"/>
                              </a:rPr>
                              <m:t>,</m:t>
                            </m:r>
                            <m:r>
                              <a:rPr lang="en-US" sz="2000" b="0" i="1" smtClean="0">
                                <a:latin typeface="Cambria Math" panose="02040503050406030204" pitchFamily="18" charset="0"/>
                              </a:rPr>
                              <m:t>𝑣</m:t>
                            </m:r>
                            <m:r>
                              <a:rPr lang="en-US" sz="2000" b="0" i="1" smtClean="0">
                                <a:latin typeface="Cambria Math" panose="02040503050406030204" pitchFamily="18" charset="0"/>
                              </a:rPr>
                              <m:t>)</m:t>
                            </m:r>
                          </m:den>
                        </m:f>
                        <m:f>
                          <m:fPr>
                            <m:ctrlPr>
                              <a:rPr lang="en-US" sz="2000" b="0" i="1" smtClean="0">
                                <a:latin typeface="Cambria Math" panose="02040503050406030204" pitchFamily="18" charset="0"/>
                              </a:rPr>
                            </m:ctrlPr>
                          </m:fPr>
                          <m:num>
                            <m:r>
                              <m:rPr>
                                <m:lit/>
                              </m:rPr>
                              <a:rPr lang="en-US" sz="2000" b="0" i="1" smtClean="0">
                                <a:latin typeface="Cambria Math" panose="02040503050406030204" pitchFamily="18" charset="0"/>
                              </a:rPr>
                              <m:t> </m:t>
                            </m:r>
                            <m:sSup>
                              <m:sSupPr>
                                <m:ctrlPr>
                                  <a:rPr lang="en-US" sz="2000" b="0" i="1" smtClean="0">
                                    <a:latin typeface="Cambria Math" panose="02040503050406030204" pitchFamily="18" charset="0"/>
                                  </a:rPr>
                                </m:ctrlPr>
                              </m:sSupPr>
                              <m:e>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𝐻</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𝑢</m:t>
                                        </m:r>
                                        <m:r>
                                          <a:rPr lang="en-US" sz="2000" b="0" i="1" smtClean="0">
                                            <a:latin typeface="Cambria Math" panose="02040503050406030204" pitchFamily="18" charset="0"/>
                                          </a:rPr>
                                          <m:t>,</m:t>
                                        </m:r>
                                        <m:r>
                                          <a:rPr lang="en-US" sz="2000" b="0" i="1" smtClean="0">
                                            <a:latin typeface="Cambria Math" panose="02040503050406030204" pitchFamily="18" charset="0"/>
                                          </a:rPr>
                                          <m:t>𝑣</m:t>
                                        </m:r>
                                      </m:e>
                                    </m:d>
                                  </m:e>
                                </m:d>
                              </m:e>
                              <m:sup>
                                <m:r>
                                  <a:rPr lang="en-US" sz="2000" b="0" i="1" smtClean="0">
                                    <a:latin typeface="Cambria Math" panose="02040503050406030204" pitchFamily="18" charset="0"/>
                                  </a:rPr>
                                  <m:t>2</m:t>
                                </m:r>
                              </m:sup>
                            </m:sSup>
                          </m:num>
                          <m:den>
                            <m:sSup>
                              <m:sSupPr>
                                <m:ctrlPr>
                                  <a:rPr lang="en-US" sz="2000" b="0" i="1" smtClean="0">
                                    <a:latin typeface="Cambria Math" panose="02040503050406030204" pitchFamily="18" charset="0"/>
                                  </a:rPr>
                                </m:ctrlPr>
                              </m:sSupPr>
                              <m:e>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𝐻</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𝑢</m:t>
                                        </m:r>
                                        <m:r>
                                          <a:rPr lang="en-US" sz="2000" b="0" i="1" smtClean="0">
                                            <a:latin typeface="Cambria Math" panose="02040503050406030204" pitchFamily="18" charset="0"/>
                                          </a:rPr>
                                          <m:t>,</m:t>
                                        </m:r>
                                        <m:r>
                                          <a:rPr lang="en-US" sz="2000" b="0" i="1" smtClean="0">
                                            <a:latin typeface="Cambria Math" panose="02040503050406030204" pitchFamily="18" charset="0"/>
                                          </a:rPr>
                                          <m:t>𝑣</m:t>
                                        </m:r>
                                      </m:e>
                                    </m:d>
                                  </m:e>
                                </m:d>
                              </m:e>
                              <m:sup>
                                <m:r>
                                  <a:rPr lang="en-US" sz="2000" b="0" i="1" smtClean="0">
                                    <a:latin typeface="Cambria Math" panose="02040503050406030204" pitchFamily="18" charset="0"/>
                                  </a:rPr>
                                  <m:t>2</m:t>
                                </m:r>
                              </m:sup>
                            </m:sSup>
                            <m:r>
                              <a:rPr lang="en-US" sz="2000" b="0" i="1" smtClean="0">
                                <a:latin typeface="Cambria Math" panose="02040503050406030204" pitchFamily="18" charset="0"/>
                              </a:rPr>
                              <m:t>+</m:t>
                            </m:r>
                            <m:r>
                              <a:rPr lang="en-US" sz="2000" b="0" i="1" smtClean="0">
                                <a:latin typeface="Cambria Math" panose="02040503050406030204" pitchFamily="18" charset="0"/>
                              </a:rPr>
                              <m:t>𝐾</m:t>
                            </m:r>
                          </m:den>
                        </m:f>
                      </m:e>
                    </m:d>
                    <m:r>
                      <a:rPr lang="en-US" sz="2000" b="0" i="1" smtClean="0">
                        <a:latin typeface="Cambria Math" panose="02040503050406030204" pitchFamily="18" charset="0"/>
                      </a:rPr>
                      <m:t> </m:t>
                    </m:r>
                    <m:r>
                      <a:rPr lang="en-US" sz="2000" b="0" i="1" smtClean="0">
                        <a:latin typeface="Cambria Math" panose="02040503050406030204" pitchFamily="18" charset="0"/>
                      </a:rPr>
                      <m:t>𝐺</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𝑢</m:t>
                        </m:r>
                        <m:r>
                          <a:rPr lang="en-US" sz="2000" b="0" i="1" smtClean="0">
                            <a:latin typeface="Cambria Math" panose="02040503050406030204" pitchFamily="18" charset="0"/>
                          </a:rPr>
                          <m:t>,</m:t>
                        </m:r>
                        <m:r>
                          <a:rPr lang="en-US" sz="2000" b="0" i="1" smtClean="0">
                            <a:latin typeface="Cambria Math" panose="02040503050406030204" pitchFamily="18" charset="0"/>
                          </a:rPr>
                          <m:t>𝑣</m:t>
                        </m:r>
                      </m:e>
                    </m:d>
                  </m:oMath>
                </a14:m>
                <a:r>
                  <a:rPr lang="en-US" sz="2000" dirty="0"/>
                  <a:t>, </a:t>
                </a:r>
              </a:p>
              <a:p>
                <a:pPr marL="0" indent="0">
                  <a:buNone/>
                  <a:tabLst>
                    <a:tab pos="455613" algn="l"/>
                  </a:tabLst>
                </a:pPr>
                <a:r>
                  <a:rPr lang="en-US" sz="2000" dirty="0"/>
                  <a:t>	where K is the noise to signal ration(NSR). The ideally pristine original image can then be recovered by taking the inverse Fourier transform of F(</a:t>
                </a:r>
                <a:r>
                  <a:rPr lang="en-US" sz="2000" dirty="0" err="1"/>
                  <a:t>u,v</a:t>
                </a:r>
                <a:r>
                  <a:rPr lang="en-US" sz="2000" dirty="0"/>
                  <a:t>).</a:t>
                </a:r>
              </a:p>
            </p:txBody>
          </p:sp>
        </mc:Choice>
        <mc:Fallback>
          <p:sp>
            <p:nvSpPr>
              <p:cNvPr id="4" name="Content Placeholder 3">
                <a:extLst>
                  <a:ext uri="{FF2B5EF4-FFF2-40B4-BE49-F238E27FC236}">
                    <a16:creationId xmlns:a16="http://schemas.microsoft.com/office/drawing/2014/main" id="{89076FB4-6007-5D52-D0DF-9C0F506873DA}"/>
                  </a:ext>
                </a:extLst>
              </p:cNvPr>
              <p:cNvSpPr>
                <a:spLocks noGrp="1" noRot="1" noChangeAspect="1" noMove="1" noResize="1" noEditPoints="1" noAdjustHandles="1" noChangeArrowheads="1" noChangeShapeType="1" noTextEdit="1"/>
              </p:cNvSpPr>
              <p:nvPr>
                <p:ph idx="1"/>
              </p:nvPr>
            </p:nvSpPr>
            <p:spPr>
              <a:blipFill>
                <a:blip r:embed="rId2"/>
                <a:stretch>
                  <a:fillRect l="-804" t="-754" r="-482"/>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E885DB8-A4E5-90E2-537F-8EF98DF62045}"/>
              </a:ext>
            </a:extLst>
          </p:cNvPr>
          <p:cNvSpPr>
            <a:spLocks noGrp="1"/>
          </p:cNvSpPr>
          <p:nvPr>
            <p:ph type="sldNum" sz="quarter" idx="12"/>
          </p:nvPr>
        </p:nvSpPr>
        <p:spPr/>
        <p:txBody>
          <a:bodyPr/>
          <a:lstStyle/>
          <a:p>
            <a:fld id="{8262CFD8-7A98-47E6-A2CC-B17DDA24BA0E}" type="slidenum">
              <a:rPr lang="en-US" smtClean="0"/>
              <a:t>3</a:t>
            </a:fld>
            <a:endParaRPr lang="en-US"/>
          </a:p>
        </p:txBody>
      </p:sp>
    </p:spTree>
    <p:extLst>
      <p:ext uri="{BB962C8B-B14F-4D97-AF65-F5344CB8AC3E}">
        <p14:creationId xmlns:p14="http://schemas.microsoft.com/office/powerpoint/2010/main" val="29212116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6C5E83E6-2E38-A8B7-5C0D-440BB557A8CA}"/>
              </a:ext>
            </a:extLst>
          </p:cNvPr>
          <p:cNvSpPr>
            <a:spLocks noGrp="1"/>
          </p:cNvSpPr>
          <p:nvPr>
            <p:ph type="ftr" sz="quarter" idx="11"/>
          </p:nvPr>
        </p:nvSpPr>
        <p:spPr/>
        <p:txBody>
          <a:bodyPr/>
          <a:lstStyle/>
          <a:p>
            <a:r>
              <a:rPr lang="en-US"/>
              <a:t>Physics 305 - Computational Imaging</a:t>
            </a:r>
            <a:endParaRPr lang="en-US" dirty="0"/>
          </a:p>
        </p:txBody>
      </p:sp>
      <p:sp>
        <p:nvSpPr>
          <p:cNvPr id="6" name="Title 5">
            <a:extLst>
              <a:ext uri="{FF2B5EF4-FFF2-40B4-BE49-F238E27FC236}">
                <a16:creationId xmlns:a16="http://schemas.microsoft.com/office/drawing/2014/main" id="{8D21A716-62E0-34DF-E2B6-D80EE535CBAB}"/>
              </a:ext>
            </a:extLst>
          </p:cNvPr>
          <p:cNvSpPr>
            <a:spLocks noGrp="1"/>
          </p:cNvSpPr>
          <p:nvPr>
            <p:ph type="title"/>
          </p:nvPr>
        </p:nvSpPr>
        <p:spPr/>
        <p:txBody>
          <a:bodyPr/>
          <a:lstStyle/>
          <a:p>
            <a:r>
              <a:rPr lang="en-US" dirty="0"/>
              <a:t>Method Overview</a:t>
            </a:r>
          </a:p>
        </p:txBody>
      </p:sp>
      <p:sp>
        <p:nvSpPr>
          <p:cNvPr id="7" name="Content Placeholder 6">
            <a:extLst>
              <a:ext uri="{FF2B5EF4-FFF2-40B4-BE49-F238E27FC236}">
                <a16:creationId xmlns:a16="http://schemas.microsoft.com/office/drawing/2014/main" id="{AB0DD98C-81AE-784B-79D3-2CDBD03CC007}"/>
              </a:ext>
            </a:extLst>
          </p:cNvPr>
          <p:cNvSpPr>
            <a:spLocks noGrp="1"/>
          </p:cNvSpPr>
          <p:nvPr>
            <p:ph idx="1"/>
          </p:nvPr>
        </p:nvSpPr>
        <p:spPr/>
        <p:txBody>
          <a:bodyPr>
            <a:normAutofit/>
          </a:bodyPr>
          <a:lstStyle/>
          <a:p>
            <a:pPr marL="0" indent="0">
              <a:buNone/>
            </a:pPr>
            <a:r>
              <a:rPr lang="en-US" sz="2000" dirty="0"/>
              <a:t>In this activity, we applied blurring kernels of varying orientation and extent sizes, along with increasing degrees of NSR, synthetically, to a test image. </a:t>
            </a:r>
          </a:p>
          <a:p>
            <a:pPr marL="0" indent="0">
              <a:buNone/>
            </a:pPr>
            <a:br>
              <a:rPr lang="en-US" sz="2000" dirty="0"/>
            </a:br>
            <a:r>
              <a:rPr lang="en-US" sz="2000" dirty="0"/>
              <a:t>Given the blurred and noisy images, the restoration of the original image was performed by coding the using (1) packaged Weiner estimation via </a:t>
            </a:r>
            <a:r>
              <a:rPr lang="en-US" sz="2000" b="1" dirty="0" err="1"/>
              <a:t>skimage.restoration</a:t>
            </a:r>
            <a:r>
              <a:rPr lang="en-US" sz="2000" b="1" dirty="0"/>
              <a:t> </a:t>
            </a:r>
            <a:r>
              <a:rPr lang="en-US" sz="2000" dirty="0"/>
              <a:t>and (1)estimation using Fourier transforms via </a:t>
            </a:r>
            <a:r>
              <a:rPr lang="en-US" sz="2000" b="1" dirty="0" err="1"/>
              <a:t>numpy.fft</a:t>
            </a:r>
            <a:r>
              <a:rPr lang="en-US" sz="2000" b="1" dirty="0"/>
              <a:t> </a:t>
            </a:r>
            <a:r>
              <a:rPr lang="en-US" sz="2000" dirty="0"/>
              <a:t>in Python.</a:t>
            </a:r>
            <a:br>
              <a:rPr lang="en-US" sz="2000" dirty="0"/>
            </a:br>
            <a:br>
              <a:rPr lang="en-US" sz="2000" dirty="0"/>
            </a:br>
            <a:r>
              <a:rPr lang="en-US" sz="2000" dirty="0"/>
              <a:t>The accuracy of reconstruction, given the blurring parameters, was quantified using the Structure Similarity Index (SSIM). </a:t>
            </a:r>
          </a:p>
          <a:p>
            <a:pPr marL="0" indent="0">
              <a:buNone/>
            </a:pPr>
            <a:endParaRPr lang="en-US" sz="2000" dirty="0"/>
          </a:p>
          <a:p>
            <a:pPr marL="0" indent="0">
              <a:buNone/>
            </a:pPr>
            <a:r>
              <a:rPr lang="en-US" sz="2000" dirty="0"/>
              <a:t>Lastly, we attempted to estimate the blurring parameters, such as motion direction and pixel extent, of a moving car to super-resolve its quality and decipher the text.</a:t>
            </a:r>
          </a:p>
        </p:txBody>
      </p:sp>
      <p:sp>
        <p:nvSpPr>
          <p:cNvPr id="5" name="Slide Number Placeholder 4">
            <a:extLst>
              <a:ext uri="{FF2B5EF4-FFF2-40B4-BE49-F238E27FC236}">
                <a16:creationId xmlns:a16="http://schemas.microsoft.com/office/drawing/2014/main" id="{1428969E-D975-AB7F-382A-60AC339C4F6C}"/>
              </a:ext>
            </a:extLst>
          </p:cNvPr>
          <p:cNvSpPr>
            <a:spLocks noGrp="1"/>
          </p:cNvSpPr>
          <p:nvPr>
            <p:ph type="sldNum" sz="quarter" idx="12"/>
          </p:nvPr>
        </p:nvSpPr>
        <p:spPr/>
        <p:txBody>
          <a:bodyPr/>
          <a:lstStyle/>
          <a:p>
            <a:fld id="{8262CFD8-7A98-47E6-A2CC-B17DDA24BA0E}" type="slidenum">
              <a:rPr lang="en-US" smtClean="0"/>
              <a:t>4</a:t>
            </a:fld>
            <a:endParaRPr lang="en-US"/>
          </a:p>
        </p:txBody>
      </p:sp>
    </p:spTree>
    <p:extLst>
      <p:ext uri="{BB962C8B-B14F-4D97-AF65-F5344CB8AC3E}">
        <p14:creationId xmlns:p14="http://schemas.microsoft.com/office/powerpoint/2010/main" val="18001075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2CA788BD-481A-810C-5527-75687E0F94A8}"/>
              </a:ext>
            </a:extLst>
          </p:cNvPr>
          <p:cNvSpPr>
            <a:spLocks noGrp="1"/>
          </p:cNvSpPr>
          <p:nvPr>
            <p:ph type="ftr" sz="quarter" idx="11"/>
          </p:nvPr>
        </p:nvSpPr>
        <p:spPr/>
        <p:txBody>
          <a:bodyPr/>
          <a:lstStyle/>
          <a:p>
            <a:r>
              <a:rPr lang="en-US"/>
              <a:t>Physics 305 - Computational Imaging</a:t>
            </a:r>
            <a:endParaRPr lang="en-US" dirty="0"/>
          </a:p>
        </p:txBody>
      </p:sp>
      <p:sp>
        <p:nvSpPr>
          <p:cNvPr id="3" name="Title 2">
            <a:extLst>
              <a:ext uri="{FF2B5EF4-FFF2-40B4-BE49-F238E27FC236}">
                <a16:creationId xmlns:a16="http://schemas.microsoft.com/office/drawing/2014/main" id="{3F37B237-7507-B2B1-50A3-7BB047823FFF}"/>
              </a:ext>
            </a:extLst>
          </p:cNvPr>
          <p:cNvSpPr>
            <a:spLocks noGrp="1"/>
          </p:cNvSpPr>
          <p:nvPr>
            <p:ph type="title"/>
          </p:nvPr>
        </p:nvSpPr>
        <p:spPr/>
        <p:txBody>
          <a:bodyPr/>
          <a:lstStyle/>
          <a:p>
            <a:r>
              <a:rPr lang="en-US" dirty="0"/>
              <a:t>Synthetic kernel blurring</a:t>
            </a:r>
          </a:p>
        </p:txBody>
      </p:sp>
      <p:sp>
        <p:nvSpPr>
          <p:cNvPr id="5" name="Slide Number Placeholder 4">
            <a:extLst>
              <a:ext uri="{FF2B5EF4-FFF2-40B4-BE49-F238E27FC236}">
                <a16:creationId xmlns:a16="http://schemas.microsoft.com/office/drawing/2014/main" id="{AE126EB5-5E52-B842-5503-359BD2620424}"/>
              </a:ext>
            </a:extLst>
          </p:cNvPr>
          <p:cNvSpPr>
            <a:spLocks noGrp="1"/>
          </p:cNvSpPr>
          <p:nvPr>
            <p:ph type="sldNum" sz="quarter" idx="12"/>
          </p:nvPr>
        </p:nvSpPr>
        <p:spPr/>
        <p:txBody>
          <a:bodyPr/>
          <a:lstStyle/>
          <a:p>
            <a:fld id="{8262CFD8-7A98-47E6-A2CC-B17DDA24BA0E}" type="slidenum">
              <a:rPr lang="en-US" smtClean="0"/>
              <a:t>5</a:t>
            </a:fld>
            <a:endParaRPr lang="en-US"/>
          </a:p>
        </p:txBody>
      </p:sp>
      <p:pic>
        <p:nvPicPr>
          <p:cNvPr id="7" name="Picture 2">
            <a:extLst>
              <a:ext uri="{FF2B5EF4-FFF2-40B4-BE49-F238E27FC236}">
                <a16:creationId xmlns:a16="http://schemas.microsoft.com/office/drawing/2014/main" id="{DEA5B836-03CB-CDEE-4414-0EE59CF741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1231945"/>
            <a:ext cx="7315200" cy="245999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a:extLst>
              <a:ext uri="{FF2B5EF4-FFF2-40B4-BE49-F238E27FC236}">
                <a16:creationId xmlns:a16="http://schemas.microsoft.com/office/drawing/2014/main" id="{714CFD46-E93A-8CFB-F8A0-4266A61DB8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3813198"/>
            <a:ext cx="7315200" cy="24218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21423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65BF107-69D7-3E37-3BF0-776E46397B9B}"/>
              </a:ext>
            </a:extLst>
          </p:cNvPr>
          <p:cNvSpPr>
            <a:spLocks noGrp="1"/>
          </p:cNvSpPr>
          <p:nvPr>
            <p:ph type="ftr" sz="quarter" idx="11"/>
          </p:nvPr>
        </p:nvSpPr>
        <p:spPr/>
        <p:txBody>
          <a:bodyPr/>
          <a:lstStyle/>
          <a:p>
            <a:r>
              <a:rPr lang="en-US"/>
              <a:t>Physics 305 - Computational Imaging</a:t>
            </a:r>
            <a:endParaRPr lang="en-US" dirty="0"/>
          </a:p>
        </p:txBody>
      </p:sp>
      <p:sp>
        <p:nvSpPr>
          <p:cNvPr id="3" name="Title 2">
            <a:extLst>
              <a:ext uri="{FF2B5EF4-FFF2-40B4-BE49-F238E27FC236}">
                <a16:creationId xmlns:a16="http://schemas.microsoft.com/office/drawing/2014/main" id="{555798AB-2E32-86A3-C2D4-62DA84225F00}"/>
              </a:ext>
            </a:extLst>
          </p:cNvPr>
          <p:cNvSpPr>
            <a:spLocks noGrp="1"/>
          </p:cNvSpPr>
          <p:nvPr>
            <p:ph type="title"/>
          </p:nvPr>
        </p:nvSpPr>
        <p:spPr/>
        <p:txBody>
          <a:bodyPr/>
          <a:lstStyle/>
          <a:p>
            <a:r>
              <a:rPr lang="en-US" dirty="0" err="1"/>
              <a:t>Skimage</a:t>
            </a:r>
            <a:r>
              <a:rPr lang="en-US" dirty="0"/>
              <a:t> – Weiner Restoration</a:t>
            </a:r>
          </a:p>
        </p:txBody>
      </p:sp>
      <p:sp>
        <p:nvSpPr>
          <p:cNvPr id="8" name="Content Placeholder 7">
            <a:extLst>
              <a:ext uri="{FF2B5EF4-FFF2-40B4-BE49-F238E27FC236}">
                <a16:creationId xmlns:a16="http://schemas.microsoft.com/office/drawing/2014/main" id="{3D59C9B2-1170-BB8A-1679-DF51EFA69B9A}"/>
              </a:ext>
            </a:extLst>
          </p:cNvPr>
          <p:cNvSpPr>
            <a:spLocks noGrp="1"/>
          </p:cNvSpPr>
          <p:nvPr>
            <p:ph idx="1"/>
          </p:nvPr>
        </p:nvSpPr>
        <p:spPr/>
        <p:txBody>
          <a:bodyPr>
            <a:normAutofit/>
          </a:bodyPr>
          <a:lstStyle/>
          <a:p>
            <a:pPr marL="0" indent="0">
              <a:buNone/>
            </a:pPr>
            <a:r>
              <a:rPr lang="en-US" sz="2000" dirty="0"/>
              <a:t>After applying synthetic blur, we restored the image using the automated Wiener estimation technique from </a:t>
            </a:r>
            <a:r>
              <a:rPr lang="en-US" sz="2000" b="1" dirty="0" err="1"/>
              <a:t>skimage.restoration</a:t>
            </a:r>
            <a:r>
              <a:rPr lang="en-US" sz="2000" dirty="0"/>
              <a:t>. </a:t>
            </a:r>
            <a:br>
              <a:rPr lang="en-US" sz="2000" dirty="0"/>
            </a:br>
            <a:r>
              <a:rPr lang="en-US" sz="2000" dirty="0"/>
              <a:t>A vertical blur smears the original image upwards and downwards, leading to evident artifacts on the image's extremes. This type of blur also compromises the recovered image's contrast, although the astronaut's face becomes more perceivable and potentially usable for identification.</a:t>
            </a:r>
          </a:p>
        </p:txBody>
      </p:sp>
      <p:sp>
        <p:nvSpPr>
          <p:cNvPr id="5" name="Slide Number Placeholder 4">
            <a:extLst>
              <a:ext uri="{FF2B5EF4-FFF2-40B4-BE49-F238E27FC236}">
                <a16:creationId xmlns:a16="http://schemas.microsoft.com/office/drawing/2014/main" id="{ACE10FEF-F6A8-0DDC-5D10-FE2D1B0A36D4}"/>
              </a:ext>
            </a:extLst>
          </p:cNvPr>
          <p:cNvSpPr>
            <a:spLocks noGrp="1"/>
          </p:cNvSpPr>
          <p:nvPr>
            <p:ph type="sldNum" sz="quarter" idx="12"/>
          </p:nvPr>
        </p:nvSpPr>
        <p:spPr/>
        <p:txBody>
          <a:bodyPr/>
          <a:lstStyle/>
          <a:p>
            <a:fld id="{8262CFD8-7A98-47E6-A2CC-B17DDA24BA0E}" type="slidenum">
              <a:rPr lang="en-US" smtClean="0"/>
              <a:t>6</a:t>
            </a:fld>
            <a:endParaRPr lang="en-US"/>
          </a:p>
        </p:txBody>
      </p:sp>
      <p:pic>
        <p:nvPicPr>
          <p:cNvPr id="3074" name="Picture 2">
            <a:extLst>
              <a:ext uri="{FF2B5EF4-FFF2-40B4-BE49-F238E27FC236}">
                <a16:creationId xmlns:a16="http://schemas.microsoft.com/office/drawing/2014/main" id="{8A316467-E915-1406-27B7-9F3BF02694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3467100"/>
            <a:ext cx="8229600" cy="27246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85929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1D05947-49A3-AAC9-64A7-E347EEB5565A}"/>
              </a:ext>
            </a:extLst>
          </p:cNvPr>
          <p:cNvSpPr>
            <a:spLocks noGrp="1"/>
          </p:cNvSpPr>
          <p:nvPr>
            <p:ph type="ftr" sz="quarter" idx="11"/>
          </p:nvPr>
        </p:nvSpPr>
        <p:spPr/>
        <p:txBody>
          <a:bodyPr/>
          <a:lstStyle/>
          <a:p>
            <a:r>
              <a:rPr lang="en-US"/>
              <a:t>Physics 305 - Computational Imaging</a:t>
            </a:r>
            <a:endParaRPr lang="en-US" dirty="0"/>
          </a:p>
        </p:txBody>
      </p:sp>
      <p:sp>
        <p:nvSpPr>
          <p:cNvPr id="3" name="Title 2">
            <a:extLst>
              <a:ext uri="{FF2B5EF4-FFF2-40B4-BE49-F238E27FC236}">
                <a16:creationId xmlns:a16="http://schemas.microsoft.com/office/drawing/2014/main" id="{D42B1469-9825-5583-4DAE-D5F13CFFA5F9}"/>
              </a:ext>
            </a:extLst>
          </p:cNvPr>
          <p:cNvSpPr>
            <a:spLocks noGrp="1"/>
          </p:cNvSpPr>
          <p:nvPr>
            <p:ph type="title"/>
          </p:nvPr>
        </p:nvSpPr>
        <p:spPr/>
        <p:txBody>
          <a:bodyPr/>
          <a:lstStyle/>
          <a:p>
            <a:r>
              <a:rPr lang="en-US" dirty="0" err="1"/>
              <a:t>Skimage</a:t>
            </a:r>
            <a:r>
              <a:rPr lang="en-US" dirty="0"/>
              <a:t> – Weiner Restoration</a:t>
            </a:r>
          </a:p>
        </p:txBody>
      </p:sp>
      <p:sp>
        <p:nvSpPr>
          <p:cNvPr id="4" name="Content Placeholder 3">
            <a:extLst>
              <a:ext uri="{FF2B5EF4-FFF2-40B4-BE49-F238E27FC236}">
                <a16:creationId xmlns:a16="http://schemas.microsoft.com/office/drawing/2014/main" id="{F614626B-38EE-62AE-F228-E38F34789C63}"/>
              </a:ext>
            </a:extLst>
          </p:cNvPr>
          <p:cNvSpPr>
            <a:spLocks noGrp="1"/>
          </p:cNvSpPr>
          <p:nvPr>
            <p:ph idx="1"/>
          </p:nvPr>
        </p:nvSpPr>
        <p:spPr/>
        <p:txBody>
          <a:bodyPr>
            <a:normAutofit/>
          </a:bodyPr>
          <a:lstStyle/>
          <a:p>
            <a:pPr marL="0" indent="0">
              <a:buNone/>
            </a:pPr>
            <a:r>
              <a:rPr lang="en-US" sz="2000" dirty="0"/>
              <a:t>By increasing the kernel size for both horizontal and motion blurs, we observed a degradation in restoration quality, with reduced contrast and more prominent artifacts.</a:t>
            </a:r>
          </a:p>
          <a:p>
            <a:pPr marL="0" indent="0">
              <a:buNone/>
            </a:pPr>
            <a:br>
              <a:rPr lang="en-US" sz="2000" dirty="0"/>
            </a:br>
            <a:br>
              <a:rPr lang="en-US" sz="2000" dirty="0"/>
            </a:br>
            <a:endParaRPr lang="en-US" sz="2000" dirty="0"/>
          </a:p>
        </p:txBody>
      </p:sp>
      <p:sp>
        <p:nvSpPr>
          <p:cNvPr id="5" name="Slide Number Placeholder 4">
            <a:extLst>
              <a:ext uri="{FF2B5EF4-FFF2-40B4-BE49-F238E27FC236}">
                <a16:creationId xmlns:a16="http://schemas.microsoft.com/office/drawing/2014/main" id="{E215F287-2FED-EE21-6C29-A175041DEC7A}"/>
              </a:ext>
            </a:extLst>
          </p:cNvPr>
          <p:cNvSpPr>
            <a:spLocks noGrp="1"/>
          </p:cNvSpPr>
          <p:nvPr>
            <p:ph type="sldNum" sz="quarter" idx="12"/>
          </p:nvPr>
        </p:nvSpPr>
        <p:spPr/>
        <p:txBody>
          <a:bodyPr/>
          <a:lstStyle/>
          <a:p>
            <a:fld id="{8262CFD8-7A98-47E6-A2CC-B17DDA24BA0E}" type="slidenum">
              <a:rPr lang="en-US" smtClean="0"/>
              <a:t>7</a:t>
            </a:fld>
            <a:endParaRPr lang="en-US"/>
          </a:p>
        </p:txBody>
      </p:sp>
      <p:pic>
        <p:nvPicPr>
          <p:cNvPr id="4098" name="Picture 2">
            <a:extLst>
              <a:ext uri="{FF2B5EF4-FFF2-40B4-BE49-F238E27FC236}">
                <a16:creationId xmlns:a16="http://schemas.microsoft.com/office/drawing/2014/main" id="{7A847D09-425D-F9A4-3EEE-26A04EBAE22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58" t="49696"/>
          <a:stretch/>
        </p:blipFill>
        <p:spPr bwMode="auto">
          <a:xfrm>
            <a:off x="457200" y="2149768"/>
            <a:ext cx="8229600" cy="175848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91BF69F3-0B57-1244-EB37-43824A61DD7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58" t="49696"/>
          <a:stretch/>
        </p:blipFill>
        <p:spPr bwMode="auto">
          <a:xfrm>
            <a:off x="457200" y="4253059"/>
            <a:ext cx="8229600" cy="175848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E0B8A0F1-83A9-D193-37AF-9D9C94610BDC}"/>
              </a:ext>
            </a:extLst>
          </p:cNvPr>
          <p:cNvSpPr txBox="1"/>
          <p:nvPr/>
        </p:nvSpPr>
        <p:spPr>
          <a:xfrm>
            <a:off x="2743199" y="3838985"/>
            <a:ext cx="3657602" cy="400110"/>
          </a:xfrm>
          <a:prstGeom prst="rect">
            <a:avLst/>
          </a:prstGeom>
          <a:noFill/>
        </p:spPr>
        <p:txBody>
          <a:bodyPr wrap="square">
            <a:spAutoFit/>
          </a:bodyPr>
          <a:lstStyle/>
          <a:p>
            <a:pPr algn="ctr"/>
            <a:r>
              <a:rPr lang="en-US" sz="2000" i="1" dirty="0">
                <a:highlight>
                  <a:srgbClr val="FCF348"/>
                </a:highlight>
                <a:latin typeface="Times New Roman" panose="02020603050405020304" pitchFamily="18" charset="0"/>
                <a:ea typeface="Verdana" panose="020B0604030504040204" pitchFamily="34" charset="0"/>
                <a:cs typeface="Times New Roman" panose="02020603050405020304" pitchFamily="18" charset="0"/>
              </a:rPr>
              <a:t>Vertical Blurring Kernel</a:t>
            </a:r>
            <a:endParaRPr lang="en-US" sz="1200" i="1" dirty="0">
              <a:highlight>
                <a:srgbClr val="FCF348"/>
              </a:highlight>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9626692C-8130-BD6E-0EA4-E1807882DBB7}"/>
              </a:ext>
            </a:extLst>
          </p:cNvPr>
          <p:cNvSpPr txBox="1"/>
          <p:nvPr/>
        </p:nvSpPr>
        <p:spPr>
          <a:xfrm>
            <a:off x="2743199" y="5956240"/>
            <a:ext cx="3657602" cy="400110"/>
          </a:xfrm>
          <a:prstGeom prst="rect">
            <a:avLst/>
          </a:prstGeom>
          <a:noFill/>
        </p:spPr>
        <p:txBody>
          <a:bodyPr wrap="square">
            <a:spAutoFit/>
          </a:bodyPr>
          <a:lstStyle/>
          <a:p>
            <a:pPr algn="ctr"/>
            <a:r>
              <a:rPr lang="en-US" sz="2000" i="1" dirty="0">
                <a:highlight>
                  <a:srgbClr val="FCF348"/>
                </a:highlight>
                <a:latin typeface="Times New Roman" panose="02020603050405020304" pitchFamily="18" charset="0"/>
                <a:ea typeface="Verdana" panose="020B0604030504040204" pitchFamily="34" charset="0"/>
                <a:cs typeface="Times New Roman" panose="02020603050405020304" pitchFamily="18" charset="0"/>
              </a:rPr>
              <a:t>Horizontal Blurring Kernel</a:t>
            </a:r>
            <a:endParaRPr lang="en-US" sz="1200" i="1" dirty="0">
              <a:highlight>
                <a:srgbClr val="FCF348"/>
              </a:highligh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614881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7378DF1-B5C7-5894-6B44-23416E0F42F2}"/>
              </a:ext>
            </a:extLst>
          </p:cNvPr>
          <p:cNvSpPr>
            <a:spLocks noGrp="1"/>
          </p:cNvSpPr>
          <p:nvPr>
            <p:ph type="ftr" sz="quarter" idx="11"/>
          </p:nvPr>
        </p:nvSpPr>
        <p:spPr/>
        <p:txBody>
          <a:bodyPr/>
          <a:lstStyle/>
          <a:p>
            <a:r>
              <a:rPr lang="en-US"/>
              <a:t>Physics 305 - Computational Imaging</a:t>
            </a:r>
          </a:p>
        </p:txBody>
      </p:sp>
      <p:sp>
        <p:nvSpPr>
          <p:cNvPr id="4" name="Title 3">
            <a:extLst>
              <a:ext uri="{FF2B5EF4-FFF2-40B4-BE49-F238E27FC236}">
                <a16:creationId xmlns:a16="http://schemas.microsoft.com/office/drawing/2014/main" id="{128C2FE2-5A65-FBCD-F8FC-E0D6DA88937E}"/>
              </a:ext>
            </a:extLst>
          </p:cNvPr>
          <p:cNvSpPr>
            <a:spLocks noGrp="1"/>
          </p:cNvSpPr>
          <p:nvPr>
            <p:ph type="title"/>
          </p:nvPr>
        </p:nvSpPr>
        <p:spPr/>
        <p:txBody>
          <a:bodyPr/>
          <a:lstStyle/>
          <a:p>
            <a:r>
              <a:rPr lang="en-US" dirty="0" err="1"/>
              <a:t>Skimage</a:t>
            </a:r>
            <a:r>
              <a:rPr lang="en-US" dirty="0"/>
              <a:t> – Weiner Restoration</a:t>
            </a:r>
          </a:p>
        </p:txBody>
      </p:sp>
      <p:sp>
        <p:nvSpPr>
          <p:cNvPr id="5" name="Content Placeholder 4">
            <a:extLst>
              <a:ext uri="{FF2B5EF4-FFF2-40B4-BE49-F238E27FC236}">
                <a16:creationId xmlns:a16="http://schemas.microsoft.com/office/drawing/2014/main" id="{41E23F73-CE41-D04A-C20E-901E0C9E65EC}"/>
              </a:ext>
            </a:extLst>
          </p:cNvPr>
          <p:cNvSpPr>
            <a:spLocks noGrp="1"/>
          </p:cNvSpPr>
          <p:nvPr>
            <p:ph idx="1"/>
          </p:nvPr>
        </p:nvSpPr>
        <p:spPr/>
        <p:txBody>
          <a:bodyPr>
            <a:normAutofit/>
          </a:bodyPr>
          <a:lstStyle/>
          <a:p>
            <a:pPr marL="0" indent="0">
              <a:buNone/>
            </a:pPr>
            <a:r>
              <a:rPr lang="en-US" sz="2000" dirty="0"/>
              <a:t>Large-scale analysis for small kernel sizes revealed that SSIM fluctuates between odd and even kernel sizes and that vertical blurs tend to degrade the image more than horizontal blur.</a:t>
            </a:r>
          </a:p>
          <a:p>
            <a:pPr marL="0" indent="0">
              <a:buNone/>
            </a:pPr>
            <a:br>
              <a:rPr lang="en-US" sz="2000" dirty="0"/>
            </a:br>
            <a:br>
              <a:rPr lang="en-US" sz="2000" dirty="0"/>
            </a:br>
            <a:endParaRPr lang="en-US" sz="2000" dirty="0"/>
          </a:p>
        </p:txBody>
      </p:sp>
      <p:sp>
        <p:nvSpPr>
          <p:cNvPr id="3" name="Slide Number Placeholder 2">
            <a:extLst>
              <a:ext uri="{FF2B5EF4-FFF2-40B4-BE49-F238E27FC236}">
                <a16:creationId xmlns:a16="http://schemas.microsoft.com/office/drawing/2014/main" id="{11865FF4-8225-A057-9B3C-1EFB7E8DA341}"/>
              </a:ext>
            </a:extLst>
          </p:cNvPr>
          <p:cNvSpPr>
            <a:spLocks noGrp="1"/>
          </p:cNvSpPr>
          <p:nvPr>
            <p:ph type="sldNum" sz="quarter" idx="12"/>
          </p:nvPr>
        </p:nvSpPr>
        <p:spPr/>
        <p:txBody>
          <a:bodyPr/>
          <a:lstStyle/>
          <a:p>
            <a:fld id="{8262CFD8-7A98-47E6-A2CC-B17DDA24BA0E}" type="slidenum">
              <a:rPr lang="en-US" smtClean="0"/>
              <a:t>8</a:t>
            </a:fld>
            <a:endParaRPr lang="en-US"/>
          </a:p>
        </p:txBody>
      </p:sp>
      <p:pic>
        <p:nvPicPr>
          <p:cNvPr id="1028" name="Picture 4">
            <a:extLst>
              <a:ext uri="{FF2B5EF4-FFF2-40B4-BE49-F238E27FC236}">
                <a16:creationId xmlns:a16="http://schemas.microsoft.com/office/drawing/2014/main" id="{93F8EDF1-7FA5-319A-434C-EF2EED9A36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2132492"/>
            <a:ext cx="8229600" cy="40247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37767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65BF107-69D7-3E37-3BF0-776E46397B9B}"/>
              </a:ext>
            </a:extLst>
          </p:cNvPr>
          <p:cNvSpPr>
            <a:spLocks noGrp="1"/>
          </p:cNvSpPr>
          <p:nvPr>
            <p:ph type="ftr" sz="quarter" idx="11"/>
          </p:nvPr>
        </p:nvSpPr>
        <p:spPr/>
        <p:txBody>
          <a:bodyPr/>
          <a:lstStyle/>
          <a:p>
            <a:r>
              <a:rPr lang="en-US"/>
              <a:t>Physics 305 - Computational Imaging</a:t>
            </a:r>
            <a:endParaRPr lang="en-US" dirty="0"/>
          </a:p>
        </p:txBody>
      </p:sp>
      <p:sp>
        <p:nvSpPr>
          <p:cNvPr id="3" name="Title 2">
            <a:extLst>
              <a:ext uri="{FF2B5EF4-FFF2-40B4-BE49-F238E27FC236}">
                <a16:creationId xmlns:a16="http://schemas.microsoft.com/office/drawing/2014/main" id="{555798AB-2E32-86A3-C2D4-62DA84225F00}"/>
              </a:ext>
            </a:extLst>
          </p:cNvPr>
          <p:cNvSpPr>
            <a:spLocks noGrp="1"/>
          </p:cNvSpPr>
          <p:nvPr>
            <p:ph type="title"/>
          </p:nvPr>
        </p:nvSpPr>
        <p:spPr/>
        <p:txBody>
          <a:bodyPr/>
          <a:lstStyle/>
          <a:p>
            <a:r>
              <a:rPr lang="en-US" dirty="0"/>
              <a:t>NP.FFT – Weiner Restoration</a:t>
            </a:r>
          </a:p>
        </p:txBody>
      </p:sp>
      <p:sp>
        <p:nvSpPr>
          <p:cNvPr id="8" name="Content Placeholder 7">
            <a:extLst>
              <a:ext uri="{FF2B5EF4-FFF2-40B4-BE49-F238E27FC236}">
                <a16:creationId xmlns:a16="http://schemas.microsoft.com/office/drawing/2014/main" id="{3D59C9B2-1170-BB8A-1679-DF51EFA69B9A}"/>
              </a:ext>
            </a:extLst>
          </p:cNvPr>
          <p:cNvSpPr>
            <a:spLocks noGrp="1"/>
          </p:cNvSpPr>
          <p:nvPr>
            <p:ph idx="1"/>
          </p:nvPr>
        </p:nvSpPr>
        <p:spPr/>
        <p:txBody>
          <a:bodyPr>
            <a:normAutofit/>
          </a:bodyPr>
          <a:lstStyle/>
          <a:p>
            <a:pPr marL="0" indent="0">
              <a:buNone/>
            </a:pPr>
            <a:r>
              <a:rPr lang="en-US" sz="2000" dirty="0"/>
              <a:t>Since a package was used previously, I implemented the equations for restoration step by step on the </a:t>
            </a:r>
            <a:r>
              <a:rPr lang="en-US" sz="2000" dirty="0" err="1"/>
              <a:t>fourier</a:t>
            </a:r>
            <a:r>
              <a:rPr lang="en-US" sz="2000" dirty="0"/>
              <a:t> space via </a:t>
            </a:r>
            <a:r>
              <a:rPr lang="en-US" sz="2000" b="1" dirty="0" err="1"/>
              <a:t>numpy.fft</a:t>
            </a:r>
            <a:r>
              <a:rPr lang="en-US" sz="2000" dirty="0"/>
              <a:t>. Evidenced by FFT reconstruction is the reduction of contrast. The emergence of artifacts was also observed; however, they are more uniformly distributed compared to </a:t>
            </a:r>
            <a:r>
              <a:rPr lang="en-US" sz="2000" b="1" dirty="0" err="1"/>
              <a:t>skimage.restoration</a:t>
            </a:r>
            <a:r>
              <a:rPr lang="en-US" sz="2000" dirty="0"/>
              <a:t>. As a result, the face of the astronaut is less perceivable. This observation is true for the horizontal and vertical motion blurs alike.</a:t>
            </a:r>
          </a:p>
        </p:txBody>
      </p:sp>
      <p:sp>
        <p:nvSpPr>
          <p:cNvPr id="5" name="Slide Number Placeholder 4">
            <a:extLst>
              <a:ext uri="{FF2B5EF4-FFF2-40B4-BE49-F238E27FC236}">
                <a16:creationId xmlns:a16="http://schemas.microsoft.com/office/drawing/2014/main" id="{ACE10FEF-F6A8-0DDC-5D10-FE2D1B0A36D4}"/>
              </a:ext>
            </a:extLst>
          </p:cNvPr>
          <p:cNvSpPr>
            <a:spLocks noGrp="1"/>
          </p:cNvSpPr>
          <p:nvPr>
            <p:ph type="sldNum" sz="quarter" idx="12"/>
          </p:nvPr>
        </p:nvSpPr>
        <p:spPr/>
        <p:txBody>
          <a:bodyPr/>
          <a:lstStyle/>
          <a:p>
            <a:fld id="{8262CFD8-7A98-47E6-A2CC-B17DDA24BA0E}" type="slidenum">
              <a:rPr lang="en-US" smtClean="0"/>
              <a:t>9</a:t>
            </a:fld>
            <a:endParaRPr lang="en-US"/>
          </a:p>
        </p:txBody>
      </p:sp>
      <p:pic>
        <p:nvPicPr>
          <p:cNvPr id="1026" name="Picture 2">
            <a:extLst>
              <a:ext uri="{FF2B5EF4-FFF2-40B4-BE49-F238E27FC236}">
                <a16:creationId xmlns:a16="http://schemas.microsoft.com/office/drawing/2014/main" id="{3C9404D2-E888-92DF-3914-3B6A19313B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3523773"/>
            <a:ext cx="8229600" cy="27246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8488262"/>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2841</TotalTime>
  <Words>1302</Words>
  <Application>Microsoft Macintosh PowerPoint</Application>
  <PresentationFormat>On-screen Show (4:3)</PresentationFormat>
  <Paragraphs>86</Paragraphs>
  <Slides>18</Slides>
  <Notes>2</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18</vt:i4>
      </vt:variant>
    </vt:vector>
  </HeadingPairs>
  <TitlesOfParts>
    <vt:vector size="31" baseType="lpstr">
      <vt:lpstr>Arial</vt:lpstr>
      <vt:lpstr>Bahnschrift</vt:lpstr>
      <vt:lpstr>Bahnschrift Condensed</vt:lpstr>
      <vt:lpstr>Bahnschrift Light</vt:lpstr>
      <vt:lpstr>Bahnschrift SemiBold</vt:lpstr>
      <vt:lpstr>Bahnschrift SemiBold Condensed</vt:lpstr>
      <vt:lpstr>Bahnschrift SemiCondensed</vt:lpstr>
      <vt:lpstr>Bahnschrift SemiLight</vt:lpstr>
      <vt:lpstr>Calibri</vt:lpstr>
      <vt:lpstr>Cambria Math</vt:lpstr>
      <vt:lpstr>Times New Roman</vt:lpstr>
      <vt:lpstr>Wingdings</vt:lpstr>
      <vt:lpstr>Office Theme</vt:lpstr>
      <vt:lpstr> </vt:lpstr>
      <vt:lpstr>Background</vt:lpstr>
      <vt:lpstr>Super-Resolution</vt:lpstr>
      <vt:lpstr>Method Overview</vt:lpstr>
      <vt:lpstr>Synthetic kernel blurring</vt:lpstr>
      <vt:lpstr>Skimage – Weiner Restoration</vt:lpstr>
      <vt:lpstr>Skimage – Weiner Restoration</vt:lpstr>
      <vt:lpstr>Skimage – Weiner Restoration</vt:lpstr>
      <vt:lpstr>NP.FFT – Weiner Restoration</vt:lpstr>
      <vt:lpstr>PowerPoint Presentation</vt:lpstr>
      <vt:lpstr>NP.FFT – Weiner Restoration</vt:lpstr>
      <vt:lpstr>Effects of varying NSR</vt:lpstr>
      <vt:lpstr>PowerPoint Presentation</vt:lpstr>
      <vt:lpstr>Gaussian Blur</vt:lpstr>
      <vt:lpstr>Angular Motion Blur</vt:lpstr>
      <vt:lpstr>Super-resolving a video frame</vt:lpstr>
      <vt:lpstr>PowerPoint Presentation</vt:lpstr>
      <vt:lpstr> reflection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Rene Jr Principe</dc:creator>
  <cp:lastModifiedBy>Rene Jr Principe</cp:lastModifiedBy>
  <cp:revision>24</cp:revision>
  <cp:lastPrinted>2022-06-06T16:25:46Z</cp:lastPrinted>
  <dcterms:created xsi:type="dcterms:W3CDTF">2022-05-28T03:01:51Z</dcterms:created>
  <dcterms:modified xsi:type="dcterms:W3CDTF">2023-07-04T02:25:24Z</dcterms:modified>
</cp:coreProperties>
</file>